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8" r:id="rId22"/>
    <p:sldId id="279" r:id="rId23"/>
    <p:sldId id="277"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76" d="100"/>
          <a:sy n="76" d="100"/>
        </p:scale>
        <p:origin x="126" y="8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9F26FFBF-F5F5-484C-A548-9417875A9B94}" type="datetimeFigureOut">
              <a:rPr lang="en-US" smtClean="0"/>
              <a:t>11/10/2015</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F28B158F-E054-4660-B6E8-113F943C238E}" type="slidenum">
              <a:rPr lang="en-US" smtClean="0"/>
              <a:t>‹#›</a:t>
            </a:fld>
            <a:endParaRPr lang="en-US"/>
          </a:p>
        </p:txBody>
      </p:sp>
    </p:spTree>
    <p:extLst>
      <p:ext uri="{BB962C8B-B14F-4D97-AF65-F5344CB8AC3E}">
        <p14:creationId xmlns:p14="http://schemas.microsoft.com/office/powerpoint/2010/main" val="364035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E59624B8-4F3F-49AE-AA80-AF00EB1FF1ED}" type="datetimeFigureOut">
              <a:rPr lang="en-US" smtClean="0"/>
              <a:t>11/10/2015</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2E355303-82E7-4890-A250-6344EF22C89B}" type="slidenum">
              <a:rPr lang="en-US" smtClean="0"/>
              <a:t>‹#›</a:t>
            </a:fld>
            <a:endParaRPr lang="en-US"/>
          </a:p>
        </p:txBody>
      </p:sp>
    </p:spTree>
    <p:extLst>
      <p:ext uri="{BB962C8B-B14F-4D97-AF65-F5344CB8AC3E}">
        <p14:creationId xmlns:p14="http://schemas.microsoft.com/office/powerpoint/2010/main" val="175139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a:t>
            </a:fld>
            <a:endParaRPr lang="en-US"/>
          </a:p>
        </p:txBody>
      </p:sp>
    </p:spTree>
    <p:extLst>
      <p:ext uri="{BB962C8B-B14F-4D97-AF65-F5344CB8AC3E}">
        <p14:creationId xmlns:p14="http://schemas.microsoft.com/office/powerpoint/2010/main" val="164188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10</a:t>
            </a:fld>
            <a:endParaRPr lang="en-US"/>
          </a:p>
        </p:txBody>
      </p:sp>
    </p:spTree>
    <p:extLst>
      <p:ext uri="{BB962C8B-B14F-4D97-AF65-F5344CB8AC3E}">
        <p14:creationId xmlns:p14="http://schemas.microsoft.com/office/powerpoint/2010/main" val="201248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11</a:t>
            </a:fld>
            <a:endParaRPr lang="en-US"/>
          </a:p>
        </p:txBody>
      </p:sp>
    </p:spTree>
    <p:extLst>
      <p:ext uri="{BB962C8B-B14F-4D97-AF65-F5344CB8AC3E}">
        <p14:creationId xmlns:p14="http://schemas.microsoft.com/office/powerpoint/2010/main" val="2355176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12</a:t>
            </a:fld>
            <a:endParaRPr lang="en-US"/>
          </a:p>
        </p:txBody>
      </p:sp>
    </p:spTree>
    <p:extLst>
      <p:ext uri="{BB962C8B-B14F-4D97-AF65-F5344CB8AC3E}">
        <p14:creationId xmlns:p14="http://schemas.microsoft.com/office/powerpoint/2010/main" val="261387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13</a:t>
            </a:fld>
            <a:endParaRPr lang="en-US"/>
          </a:p>
        </p:txBody>
      </p:sp>
    </p:spTree>
    <p:extLst>
      <p:ext uri="{BB962C8B-B14F-4D97-AF65-F5344CB8AC3E}">
        <p14:creationId xmlns:p14="http://schemas.microsoft.com/office/powerpoint/2010/main" val="289150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14</a:t>
            </a:fld>
            <a:endParaRPr lang="en-US"/>
          </a:p>
        </p:txBody>
      </p:sp>
    </p:spTree>
    <p:extLst>
      <p:ext uri="{BB962C8B-B14F-4D97-AF65-F5344CB8AC3E}">
        <p14:creationId xmlns:p14="http://schemas.microsoft.com/office/powerpoint/2010/main" val="264080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15</a:t>
            </a:fld>
            <a:endParaRPr lang="en-US"/>
          </a:p>
        </p:txBody>
      </p:sp>
    </p:spTree>
    <p:extLst>
      <p:ext uri="{BB962C8B-B14F-4D97-AF65-F5344CB8AC3E}">
        <p14:creationId xmlns:p14="http://schemas.microsoft.com/office/powerpoint/2010/main" val="3798019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16</a:t>
            </a:fld>
            <a:endParaRPr lang="en-US"/>
          </a:p>
        </p:txBody>
      </p:sp>
    </p:spTree>
    <p:extLst>
      <p:ext uri="{BB962C8B-B14F-4D97-AF65-F5344CB8AC3E}">
        <p14:creationId xmlns:p14="http://schemas.microsoft.com/office/powerpoint/2010/main" val="2960535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17</a:t>
            </a:fld>
            <a:endParaRPr lang="en-US"/>
          </a:p>
        </p:txBody>
      </p:sp>
    </p:spTree>
    <p:extLst>
      <p:ext uri="{BB962C8B-B14F-4D97-AF65-F5344CB8AC3E}">
        <p14:creationId xmlns:p14="http://schemas.microsoft.com/office/powerpoint/2010/main" val="171745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18</a:t>
            </a:fld>
            <a:endParaRPr lang="en-US"/>
          </a:p>
        </p:txBody>
      </p:sp>
    </p:spTree>
    <p:extLst>
      <p:ext uri="{BB962C8B-B14F-4D97-AF65-F5344CB8AC3E}">
        <p14:creationId xmlns:p14="http://schemas.microsoft.com/office/powerpoint/2010/main" val="2865108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19</a:t>
            </a:fld>
            <a:endParaRPr lang="en-US"/>
          </a:p>
        </p:txBody>
      </p:sp>
    </p:spTree>
    <p:extLst>
      <p:ext uri="{BB962C8B-B14F-4D97-AF65-F5344CB8AC3E}">
        <p14:creationId xmlns:p14="http://schemas.microsoft.com/office/powerpoint/2010/main" val="311970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a:t>
            </a:fld>
            <a:endParaRPr lang="en-US"/>
          </a:p>
        </p:txBody>
      </p:sp>
    </p:spTree>
    <p:extLst>
      <p:ext uri="{BB962C8B-B14F-4D97-AF65-F5344CB8AC3E}">
        <p14:creationId xmlns:p14="http://schemas.microsoft.com/office/powerpoint/2010/main" val="359665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20</a:t>
            </a:fld>
            <a:endParaRPr lang="en-US"/>
          </a:p>
        </p:txBody>
      </p:sp>
    </p:spTree>
    <p:extLst>
      <p:ext uri="{BB962C8B-B14F-4D97-AF65-F5344CB8AC3E}">
        <p14:creationId xmlns:p14="http://schemas.microsoft.com/office/powerpoint/2010/main" val="2194209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21</a:t>
            </a:fld>
            <a:endParaRPr lang="en-US"/>
          </a:p>
        </p:txBody>
      </p:sp>
    </p:spTree>
    <p:extLst>
      <p:ext uri="{BB962C8B-B14F-4D97-AF65-F5344CB8AC3E}">
        <p14:creationId xmlns:p14="http://schemas.microsoft.com/office/powerpoint/2010/main" val="3432879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22</a:t>
            </a:fld>
            <a:endParaRPr lang="en-US"/>
          </a:p>
        </p:txBody>
      </p:sp>
    </p:spTree>
    <p:extLst>
      <p:ext uri="{BB962C8B-B14F-4D97-AF65-F5344CB8AC3E}">
        <p14:creationId xmlns:p14="http://schemas.microsoft.com/office/powerpoint/2010/main" val="670243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23</a:t>
            </a:fld>
            <a:endParaRPr lang="en-US"/>
          </a:p>
        </p:txBody>
      </p:sp>
    </p:spTree>
    <p:extLst>
      <p:ext uri="{BB962C8B-B14F-4D97-AF65-F5344CB8AC3E}">
        <p14:creationId xmlns:p14="http://schemas.microsoft.com/office/powerpoint/2010/main" val="4275054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24</a:t>
            </a:fld>
            <a:endParaRPr lang="en-US"/>
          </a:p>
        </p:txBody>
      </p:sp>
    </p:spTree>
    <p:extLst>
      <p:ext uri="{BB962C8B-B14F-4D97-AF65-F5344CB8AC3E}">
        <p14:creationId xmlns:p14="http://schemas.microsoft.com/office/powerpoint/2010/main" val="2972361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25</a:t>
            </a:fld>
            <a:endParaRPr lang="en-US"/>
          </a:p>
        </p:txBody>
      </p:sp>
    </p:spTree>
    <p:extLst>
      <p:ext uri="{BB962C8B-B14F-4D97-AF65-F5344CB8AC3E}">
        <p14:creationId xmlns:p14="http://schemas.microsoft.com/office/powerpoint/2010/main" val="562321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26</a:t>
            </a:fld>
            <a:endParaRPr lang="en-US"/>
          </a:p>
        </p:txBody>
      </p:sp>
    </p:spTree>
    <p:extLst>
      <p:ext uri="{BB962C8B-B14F-4D97-AF65-F5344CB8AC3E}">
        <p14:creationId xmlns:p14="http://schemas.microsoft.com/office/powerpoint/2010/main" val="1921553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27</a:t>
            </a:fld>
            <a:endParaRPr lang="en-US"/>
          </a:p>
        </p:txBody>
      </p:sp>
    </p:spTree>
    <p:extLst>
      <p:ext uri="{BB962C8B-B14F-4D97-AF65-F5344CB8AC3E}">
        <p14:creationId xmlns:p14="http://schemas.microsoft.com/office/powerpoint/2010/main" val="1754191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28</a:t>
            </a:fld>
            <a:endParaRPr lang="en-US"/>
          </a:p>
        </p:txBody>
      </p:sp>
    </p:spTree>
    <p:extLst>
      <p:ext uri="{BB962C8B-B14F-4D97-AF65-F5344CB8AC3E}">
        <p14:creationId xmlns:p14="http://schemas.microsoft.com/office/powerpoint/2010/main" val="1106504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29</a:t>
            </a:fld>
            <a:endParaRPr lang="en-US"/>
          </a:p>
        </p:txBody>
      </p:sp>
    </p:spTree>
    <p:extLst>
      <p:ext uri="{BB962C8B-B14F-4D97-AF65-F5344CB8AC3E}">
        <p14:creationId xmlns:p14="http://schemas.microsoft.com/office/powerpoint/2010/main" val="251673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a:t>
            </a:fld>
            <a:endParaRPr lang="en-US"/>
          </a:p>
        </p:txBody>
      </p:sp>
    </p:spTree>
    <p:extLst>
      <p:ext uri="{BB962C8B-B14F-4D97-AF65-F5344CB8AC3E}">
        <p14:creationId xmlns:p14="http://schemas.microsoft.com/office/powerpoint/2010/main" val="3234073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30</a:t>
            </a:fld>
            <a:endParaRPr lang="en-US"/>
          </a:p>
        </p:txBody>
      </p:sp>
    </p:spTree>
    <p:extLst>
      <p:ext uri="{BB962C8B-B14F-4D97-AF65-F5344CB8AC3E}">
        <p14:creationId xmlns:p14="http://schemas.microsoft.com/office/powerpoint/2010/main" val="1953309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31</a:t>
            </a:fld>
            <a:endParaRPr lang="en-US"/>
          </a:p>
        </p:txBody>
      </p:sp>
    </p:spTree>
    <p:extLst>
      <p:ext uri="{BB962C8B-B14F-4D97-AF65-F5344CB8AC3E}">
        <p14:creationId xmlns:p14="http://schemas.microsoft.com/office/powerpoint/2010/main" val="1282237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32</a:t>
            </a:fld>
            <a:endParaRPr lang="en-US"/>
          </a:p>
        </p:txBody>
      </p:sp>
    </p:spTree>
    <p:extLst>
      <p:ext uri="{BB962C8B-B14F-4D97-AF65-F5344CB8AC3E}">
        <p14:creationId xmlns:p14="http://schemas.microsoft.com/office/powerpoint/2010/main" val="3307905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33</a:t>
            </a:fld>
            <a:endParaRPr lang="en-US"/>
          </a:p>
        </p:txBody>
      </p:sp>
    </p:spTree>
    <p:extLst>
      <p:ext uri="{BB962C8B-B14F-4D97-AF65-F5344CB8AC3E}">
        <p14:creationId xmlns:p14="http://schemas.microsoft.com/office/powerpoint/2010/main" val="3275452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34</a:t>
            </a:fld>
            <a:endParaRPr lang="en-US"/>
          </a:p>
        </p:txBody>
      </p:sp>
    </p:spTree>
    <p:extLst>
      <p:ext uri="{BB962C8B-B14F-4D97-AF65-F5344CB8AC3E}">
        <p14:creationId xmlns:p14="http://schemas.microsoft.com/office/powerpoint/2010/main" val="4275336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35</a:t>
            </a:fld>
            <a:endParaRPr lang="en-US"/>
          </a:p>
        </p:txBody>
      </p:sp>
    </p:spTree>
    <p:extLst>
      <p:ext uri="{BB962C8B-B14F-4D97-AF65-F5344CB8AC3E}">
        <p14:creationId xmlns:p14="http://schemas.microsoft.com/office/powerpoint/2010/main" val="2104858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36</a:t>
            </a:fld>
            <a:endParaRPr lang="en-US"/>
          </a:p>
        </p:txBody>
      </p:sp>
    </p:spTree>
    <p:extLst>
      <p:ext uri="{BB962C8B-B14F-4D97-AF65-F5344CB8AC3E}">
        <p14:creationId xmlns:p14="http://schemas.microsoft.com/office/powerpoint/2010/main" val="278543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37</a:t>
            </a:fld>
            <a:endParaRPr lang="en-US"/>
          </a:p>
        </p:txBody>
      </p:sp>
    </p:spTree>
    <p:extLst>
      <p:ext uri="{BB962C8B-B14F-4D97-AF65-F5344CB8AC3E}">
        <p14:creationId xmlns:p14="http://schemas.microsoft.com/office/powerpoint/2010/main" val="28765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38</a:t>
            </a:fld>
            <a:endParaRPr lang="en-US"/>
          </a:p>
        </p:txBody>
      </p:sp>
    </p:spTree>
    <p:extLst>
      <p:ext uri="{BB962C8B-B14F-4D97-AF65-F5344CB8AC3E}">
        <p14:creationId xmlns:p14="http://schemas.microsoft.com/office/powerpoint/2010/main" val="3721415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39</a:t>
            </a:fld>
            <a:endParaRPr lang="en-US"/>
          </a:p>
        </p:txBody>
      </p:sp>
    </p:spTree>
    <p:extLst>
      <p:ext uri="{BB962C8B-B14F-4D97-AF65-F5344CB8AC3E}">
        <p14:creationId xmlns:p14="http://schemas.microsoft.com/office/powerpoint/2010/main" val="346825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4</a:t>
            </a:fld>
            <a:endParaRPr lang="en-US"/>
          </a:p>
        </p:txBody>
      </p:sp>
    </p:spTree>
    <p:extLst>
      <p:ext uri="{BB962C8B-B14F-4D97-AF65-F5344CB8AC3E}">
        <p14:creationId xmlns:p14="http://schemas.microsoft.com/office/powerpoint/2010/main" val="15079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5</a:t>
            </a:fld>
            <a:endParaRPr lang="en-US"/>
          </a:p>
        </p:txBody>
      </p:sp>
    </p:spTree>
    <p:extLst>
      <p:ext uri="{BB962C8B-B14F-4D97-AF65-F5344CB8AC3E}">
        <p14:creationId xmlns:p14="http://schemas.microsoft.com/office/powerpoint/2010/main" val="37762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6</a:t>
            </a:fld>
            <a:endParaRPr lang="en-US"/>
          </a:p>
        </p:txBody>
      </p:sp>
    </p:spTree>
    <p:extLst>
      <p:ext uri="{BB962C8B-B14F-4D97-AF65-F5344CB8AC3E}">
        <p14:creationId xmlns:p14="http://schemas.microsoft.com/office/powerpoint/2010/main" val="31123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7</a:t>
            </a:fld>
            <a:endParaRPr lang="en-US"/>
          </a:p>
        </p:txBody>
      </p:sp>
    </p:spTree>
    <p:extLst>
      <p:ext uri="{BB962C8B-B14F-4D97-AF65-F5344CB8AC3E}">
        <p14:creationId xmlns:p14="http://schemas.microsoft.com/office/powerpoint/2010/main" val="81883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8</a:t>
            </a:fld>
            <a:endParaRPr lang="en-US"/>
          </a:p>
        </p:txBody>
      </p:sp>
    </p:spTree>
    <p:extLst>
      <p:ext uri="{BB962C8B-B14F-4D97-AF65-F5344CB8AC3E}">
        <p14:creationId xmlns:p14="http://schemas.microsoft.com/office/powerpoint/2010/main" val="230048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55303-82E7-4890-A250-6344EF22C89B}" type="slidenum">
              <a:rPr lang="en-US" smtClean="0"/>
              <a:t>9</a:t>
            </a:fld>
            <a:endParaRPr lang="en-US"/>
          </a:p>
        </p:txBody>
      </p:sp>
    </p:spTree>
    <p:extLst>
      <p:ext uri="{BB962C8B-B14F-4D97-AF65-F5344CB8AC3E}">
        <p14:creationId xmlns:p14="http://schemas.microsoft.com/office/powerpoint/2010/main" val="25006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C97697-C97B-4ABE-996C-D2930DDAF676}"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3910296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97697-C97B-4ABE-996C-D2930DDAF676}"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381008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97697-C97B-4ABE-996C-D2930DDAF676}"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175993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97697-C97B-4ABE-996C-D2930DDAF676}"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176670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97697-C97B-4ABE-996C-D2930DDAF676}"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225762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C97697-C97B-4ABE-996C-D2930DDAF676}"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180044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C97697-C97B-4ABE-996C-D2930DDAF676}" type="datetimeFigureOut">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176228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C97697-C97B-4ABE-996C-D2930DDAF676}" type="datetimeFigureOut">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408232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97697-C97B-4ABE-996C-D2930DDAF676}" type="datetimeFigureOut">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361541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97697-C97B-4ABE-996C-D2930DDAF676}"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165790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97697-C97B-4ABE-996C-D2930DDAF676}"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81E93-816B-4227-9D33-68A56B8C245F}" type="slidenum">
              <a:rPr lang="en-US" smtClean="0"/>
              <a:t>‹#›</a:t>
            </a:fld>
            <a:endParaRPr lang="en-US"/>
          </a:p>
        </p:txBody>
      </p:sp>
    </p:spTree>
    <p:extLst>
      <p:ext uri="{BB962C8B-B14F-4D97-AF65-F5344CB8AC3E}">
        <p14:creationId xmlns:p14="http://schemas.microsoft.com/office/powerpoint/2010/main" val="313600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97697-C97B-4ABE-996C-D2930DDAF676}" type="datetimeFigureOut">
              <a:rPr lang="en-US" smtClean="0"/>
              <a:t>11/10/2015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81E93-816B-4227-9D33-68A56B8C245F}" type="slidenum">
              <a:rPr lang="en-US" smtClean="0"/>
              <a:t>‹#›</a:t>
            </a:fld>
            <a:endParaRPr lang="en-US"/>
          </a:p>
        </p:txBody>
      </p:sp>
    </p:spTree>
    <p:extLst>
      <p:ext uri="{BB962C8B-B14F-4D97-AF65-F5344CB8AC3E}">
        <p14:creationId xmlns:p14="http://schemas.microsoft.com/office/powerpoint/2010/main" val="230172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Rockwell" panose="02060603020205020403" pitchFamily="18" charset="0"/>
              </a:rPr>
              <a:t>COMPUTER NETWORK AND DESIGN</a:t>
            </a:r>
            <a:endParaRPr lang="en-US" dirty="0">
              <a:latin typeface="Rockwell" panose="02060603020205020403" pitchFamily="18" charset="0"/>
            </a:endParaRPr>
          </a:p>
        </p:txBody>
      </p:sp>
      <p:sp>
        <p:nvSpPr>
          <p:cNvPr id="3" name="Subtitle 2"/>
          <p:cNvSpPr>
            <a:spLocks noGrp="1"/>
          </p:cNvSpPr>
          <p:nvPr>
            <p:ph type="subTitle" idx="1"/>
          </p:nvPr>
        </p:nvSpPr>
        <p:spPr/>
        <p:txBody>
          <a:bodyPr/>
          <a:lstStyle/>
          <a:p>
            <a:r>
              <a:rPr lang="en-US" dirty="0" smtClean="0">
                <a:latin typeface="Rockwell" panose="02060603020205020403" pitchFamily="18" charset="0"/>
              </a:rPr>
              <a:t>CSCI 3385K</a:t>
            </a:r>
            <a:br>
              <a:rPr lang="en-US" dirty="0" smtClean="0">
                <a:latin typeface="Rockwell" panose="02060603020205020403" pitchFamily="18" charset="0"/>
              </a:rPr>
            </a:br>
            <a:r>
              <a:rPr lang="en-US" dirty="0" smtClean="0">
                <a:latin typeface="Rockwell" panose="02060603020205020403" pitchFamily="18" charset="0"/>
              </a:rPr>
              <a:t/>
            </a:r>
            <a:br>
              <a:rPr lang="en-US" dirty="0" smtClean="0">
                <a:latin typeface="Rockwell" panose="02060603020205020403" pitchFamily="18" charset="0"/>
              </a:rPr>
            </a:br>
            <a:r>
              <a:rPr lang="en-US" sz="4800" dirty="0" smtClean="0">
                <a:latin typeface="Rockwell" panose="02060603020205020403" pitchFamily="18" charset="0"/>
              </a:rPr>
              <a:t>Introduction to Routers</a:t>
            </a:r>
            <a:endParaRPr lang="en-US" dirty="0" smtClean="0">
              <a:latin typeface="Rockwell" panose="02060603020205020403" pitchFamily="18" charset="0"/>
            </a:endParaRPr>
          </a:p>
          <a:p>
            <a:endParaRPr lang="en-US" dirty="0"/>
          </a:p>
        </p:txBody>
      </p:sp>
    </p:spTree>
    <p:extLst>
      <p:ext uri="{BB962C8B-B14F-4D97-AF65-F5344CB8AC3E}">
        <p14:creationId xmlns:p14="http://schemas.microsoft.com/office/powerpoint/2010/main" val="413724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Connect to a Router – Cont.</a:t>
            </a:r>
            <a:endParaRPr lang="en-US" dirty="0">
              <a:latin typeface="Rockwell" panose="02060603020205020403" pitchFamily="18" charset="0"/>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855" y="805545"/>
            <a:ext cx="6250432" cy="301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272143" y="4061052"/>
            <a:ext cx="11608450" cy="1588634"/>
          </a:xfrm>
          <a:prstGeom prst="rect">
            <a:avLst/>
          </a:prstGeom>
        </p:spPr>
      </p:pic>
    </p:spTree>
    <p:extLst>
      <p:ext uri="{BB962C8B-B14F-4D97-AF65-F5344CB8AC3E}">
        <p14:creationId xmlns:p14="http://schemas.microsoft.com/office/powerpoint/2010/main" val="484982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err="1" smtClean="0">
                <a:latin typeface="Rockwell" panose="02060603020205020403" pitchFamily="18" charset="0"/>
              </a:rPr>
              <a:t>Bootset</a:t>
            </a:r>
            <a:r>
              <a:rPr lang="en-US" dirty="0" smtClean="0">
                <a:latin typeface="Rockwell" panose="02060603020205020403" pitchFamily="18" charset="0"/>
              </a:rPr>
              <a:t> Files</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5932034" cy="5446032"/>
          </a:xfrm>
        </p:spPr>
        <p:txBody>
          <a:bodyPr>
            <a:normAutofit/>
          </a:bodyPr>
          <a:lstStyle/>
          <a:p>
            <a:r>
              <a:rPr lang="en-US" dirty="0" smtClean="0">
                <a:latin typeface="Rockwell" panose="02060603020205020403" pitchFamily="18" charset="0"/>
              </a:rPr>
              <a:t>Both Cisco routers and switches load the IOS image and startup configuration file into RAM when they are booted.</a:t>
            </a:r>
          </a:p>
          <a:p>
            <a:r>
              <a:rPr lang="en-US" dirty="0" smtClean="0">
                <a:latin typeface="Rockwell" panose="02060603020205020403" pitchFamily="18" charset="0"/>
              </a:rPr>
              <a:t>The running configuration is modified when a network administrator performs device configuration. Changes made to the running-</a:t>
            </a:r>
            <a:r>
              <a:rPr lang="en-US" dirty="0" err="1" smtClean="0">
                <a:latin typeface="Rockwell" panose="02060603020205020403" pitchFamily="18" charset="0"/>
              </a:rPr>
              <a:t>config</a:t>
            </a:r>
            <a:r>
              <a:rPr lang="en-US" dirty="0" smtClean="0">
                <a:latin typeface="Rockwell" panose="02060603020205020403" pitchFamily="18" charset="0"/>
              </a:rPr>
              <a:t> file should be saved to the startup configuration file in NVRAM, in case the router is restarted or loses power.</a:t>
            </a:r>
          </a:p>
          <a:p>
            <a:pPr marL="0" indent="0">
              <a:buNone/>
            </a:pPr>
            <a:endParaRPr lang="en-US" dirty="0" smtClean="0">
              <a:latin typeface="Rockwell" panose="02060603020205020403" pitchFamily="18" charset="0"/>
            </a:endParaRPr>
          </a:p>
          <a:p>
            <a:endParaRPr lang="en-US" dirty="0">
              <a:latin typeface="Rockwell" panose="02060603020205020403"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148" y="892629"/>
            <a:ext cx="5585052" cy="516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086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Bootup Process</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fontScale="92500" lnSpcReduction="10000"/>
          </a:bodyPr>
          <a:lstStyle/>
          <a:p>
            <a:r>
              <a:rPr lang="en-US" dirty="0" smtClean="0">
                <a:latin typeface="Rockwell" panose="02060603020205020403" pitchFamily="18" charset="0"/>
              </a:rPr>
              <a:t>There are three major phases to the </a:t>
            </a:r>
            <a:r>
              <a:rPr lang="en-US" dirty="0" err="1" smtClean="0">
                <a:latin typeface="Rockwell" panose="02060603020205020403" pitchFamily="18" charset="0"/>
              </a:rPr>
              <a:t>bootup</a:t>
            </a:r>
            <a:r>
              <a:rPr lang="en-US" dirty="0" smtClean="0">
                <a:latin typeface="Rockwell" panose="02060603020205020403" pitchFamily="18" charset="0"/>
              </a:rPr>
              <a:t> process:</a:t>
            </a:r>
          </a:p>
          <a:p>
            <a:pPr marL="914400" lvl="1" indent="-457200">
              <a:buAutoNum type="arabicPeriod"/>
            </a:pPr>
            <a:r>
              <a:rPr lang="en-US" b="1" dirty="0" smtClean="0">
                <a:latin typeface="Rockwell" panose="02060603020205020403" pitchFamily="18" charset="0"/>
              </a:rPr>
              <a:t>Perform the POST and load the bootstrap program:</a:t>
            </a:r>
            <a:r>
              <a:rPr lang="en-US" dirty="0" smtClean="0">
                <a:latin typeface="Rockwell" panose="02060603020205020403" pitchFamily="18" charset="0"/>
              </a:rPr>
              <a:t> During the power-on self-test, the router executes diagnostic from ROM on several hardware components, including the CPU, RAM, and NVRAM. After the POST, the bootstrap program is copied from ROM into RAM. The main task of the bootstrap program is to locate the Cisco IOS and load it into RAM.</a:t>
            </a:r>
          </a:p>
          <a:p>
            <a:pPr marL="914400" lvl="1" indent="-457200">
              <a:buAutoNum type="arabicPeriod"/>
            </a:pPr>
            <a:r>
              <a:rPr lang="en-US" b="1" dirty="0" smtClean="0">
                <a:latin typeface="Rockwell" panose="02060603020205020403" pitchFamily="18" charset="0"/>
              </a:rPr>
              <a:t>Locate and load the Cisco ISO software: </a:t>
            </a:r>
            <a:r>
              <a:rPr lang="en-US" dirty="0" smtClean="0">
                <a:latin typeface="Rockwell" panose="02060603020205020403" pitchFamily="18" charset="0"/>
              </a:rPr>
              <a:t>The IOS is typically stored in flash memory and is copied into RAM for execution by the CPU. If the IOS is not located in flash, then the router may look for it using Trivial </a:t>
            </a:r>
            <a:r>
              <a:rPr lang="en-US" dirty="0">
                <a:latin typeface="Rockwell" panose="02060603020205020403" pitchFamily="18" charset="0"/>
              </a:rPr>
              <a:t>F</a:t>
            </a:r>
            <a:r>
              <a:rPr lang="en-US" dirty="0" smtClean="0">
                <a:latin typeface="Rockwell" panose="02060603020205020403" pitchFamily="18" charset="0"/>
              </a:rPr>
              <a:t>ile Transfer Protocol (TFTP) server. If a full IOS image cannot be located, a limited IOS is copied into RAM, which can be used to diagnose problems and transfer a full IOS into flash memory.</a:t>
            </a:r>
            <a:endParaRPr lang="en-US" b="1" dirty="0" smtClean="0">
              <a:latin typeface="Rockwell" panose="02060603020205020403" pitchFamily="18" charset="0"/>
            </a:endParaRPr>
          </a:p>
          <a:p>
            <a:pPr marL="914400" lvl="1" indent="-457200">
              <a:buAutoNum type="arabicPeriod"/>
            </a:pPr>
            <a:r>
              <a:rPr lang="en-US" b="1" dirty="0" smtClean="0">
                <a:latin typeface="Rockwell" panose="02060603020205020403" pitchFamily="18" charset="0"/>
              </a:rPr>
              <a:t>Locate and load the startup configuration file or enter setup mode: </a:t>
            </a:r>
            <a:r>
              <a:rPr lang="en-US" dirty="0" smtClean="0">
                <a:latin typeface="Rockwell" panose="02060603020205020403" pitchFamily="18" charset="0"/>
              </a:rPr>
              <a:t>The bootstrap program then copies the startup configuration file from VNRAM into RAM. This becomes the running configuration. If the startup configuration file does not exist in NVRAM, the router may be configured to search for a TFTP server. If a TFTP server is not found, then the router displays the setup mode prompt. To terminate the setup mode process, press </a:t>
            </a:r>
            <a:r>
              <a:rPr lang="en-US" dirty="0" err="1" smtClean="0">
                <a:latin typeface="Rockwell" panose="02060603020205020403" pitchFamily="18" charset="0"/>
              </a:rPr>
              <a:t>Ctrl+C</a:t>
            </a:r>
            <a:r>
              <a:rPr lang="en-US" dirty="0" smtClean="0">
                <a:latin typeface="Rockwell" panose="02060603020205020403" pitchFamily="18" charset="0"/>
              </a:rPr>
              <a:t> in the CLI.</a:t>
            </a:r>
            <a:endParaRPr lang="en-US" b="1" dirty="0" smtClean="0">
              <a:latin typeface="Rockwell" panose="02060603020205020403" pitchFamily="18" charset="0"/>
            </a:endParaRPr>
          </a:p>
          <a:p>
            <a:pPr lvl="1"/>
            <a:endParaRPr lang="en-US" dirty="0" smtClean="0">
              <a:latin typeface="Rockwell" panose="02060603020205020403" pitchFamily="18" charset="0"/>
            </a:endParaRPr>
          </a:p>
          <a:p>
            <a:pPr marL="0" indent="0">
              <a:buNone/>
            </a:pPr>
            <a:endParaRPr lang="en-US" dirty="0" smtClean="0">
              <a:latin typeface="Rockwell" panose="02060603020205020403" pitchFamily="18" charset="0"/>
            </a:endParaRPr>
          </a:p>
          <a:p>
            <a:endParaRPr lang="en-US" dirty="0">
              <a:latin typeface="Rockwell" panose="02060603020205020403" pitchFamily="18" charset="0"/>
            </a:endParaRPr>
          </a:p>
        </p:txBody>
      </p:sp>
    </p:spTree>
    <p:extLst>
      <p:ext uri="{BB962C8B-B14F-4D97-AF65-F5344CB8AC3E}">
        <p14:creationId xmlns:p14="http://schemas.microsoft.com/office/powerpoint/2010/main" val="1373619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Bootup Process</a:t>
            </a:r>
            <a:endParaRPr lang="en-US"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090" y="892629"/>
            <a:ext cx="9321568" cy="5072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368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 show version </a:t>
            </a:r>
            <a:r>
              <a:rPr lang="en-US" dirty="0">
                <a:latin typeface="Rockwell" panose="02060603020205020403" pitchFamily="18" charset="0"/>
              </a:rPr>
              <a:t>c</a:t>
            </a:r>
            <a:r>
              <a:rPr lang="en-US" dirty="0" smtClean="0">
                <a:latin typeface="Rockwell" panose="02060603020205020403" pitchFamily="18" charset="0"/>
              </a:rPr>
              <a:t>ommand</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fontScale="92500"/>
          </a:bodyPr>
          <a:lstStyle/>
          <a:p>
            <a:r>
              <a:rPr lang="en-US" dirty="0">
                <a:latin typeface="Rockwell" panose="02060603020205020403" pitchFamily="18" charset="0"/>
              </a:rPr>
              <a:t>s</a:t>
            </a:r>
            <a:r>
              <a:rPr lang="en-US" dirty="0" smtClean="0">
                <a:latin typeface="Rockwell" panose="02060603020205020403" pitchFamily="18" charset="0"/>
              </a:rPr>
              <a:t>how version command: displays information about the version of the Cisco ISO software currently running on the router, the version of the bootstrap program and information about the hardware configuration including the amount of system memory.</a:t>
            </a:r>
          </a:p>
          <a:p>
            <a:r>
              <a:rPr lang="en-US" dirty="0" smtClean="0">
                <a:latin typeface="Rockwell" panose="02060603020205020403" pitchFamily="18" charset="0"/>
              </a:rPr>
              <a:t>The last line of the show version command displays the current configured value of the software configuration register in hexadecimal. If there is a second value is displayed in parentheses, it denotes the configuration register value that will be used during the next reload. </a:t>
            </a:r>
            <a:endParaRPr lang="en-US" dirty="0">
              <a:latin typeface="Rockwell" panose="02060603020205020403" pitchFamily="18" charset="0"/>
            </a:endParaRPr>
          </a:p>
          <a:p>
            <a:r>
              <a:rPr lang="en-US" dirty="0" smtClean="0">
                <a:latin typeface="Rockwell" panose="02060603020205020403" pitchFamily="18" charset="0"/>
              </a:rPr>
              <a:t>The configuration register has several uses, including password recovery. The factory default setting for the configuration register is 0x2102. This value indicates that the router will attempt to load a Cisco ISO software image from flash memory and load the startup configuration file from NVRAM. 0x2142 is for password recovery (bypass the startup-</a:t>
            </a:r>
            <a:r>
              <a:rPr lang="en-US" dirty="0" err="1" smtClean="0">
                <a:latin typeface="Rockwell" panose="02060603020205020403" pitchFamily="18" charset="0"/>
              </a:rPr>
              <a:t>config</a:t>
            </a:r>
            <a:r>
              <a:rPr lang="en-US" dirty="0" smtClean="0">
                <a:latin typeface="Rockwell" panose="02060603020205020403" pitchFamily="18" charset="0"/>
              </a:rPr>
              <a:t> file)</a:t>
            </a:r>
          </a:p>
          <a:p>
            <a:pPr lvl="1"/>
            <a:endParaRPr lang="en-US" dirty="0" smtClean="0">
              <a:latin typeface="Rockwell" panose="02060603020205020403" pitchFamily="18" charset="0"/>
            </a:endParaRPr>
          </a:p>
          <a:p>
            <a:pPr marL="0" indent="0">
              <a:buNone/>
            </a:pPr>
            <a:endParaRPr lang="en-US" dirty="0" smtClean="0">
              <a:latin typeface="Rockwell" panose="02060603020205020403" pitchFamily="18" charset="0"/>
            </a:endParaRPr>
          </a:p>
          <a:p>
            <a:endParaRPr lang="en-US" dirty="0">
              <a:latin typeface="Rockwell" panose="02060603020205020403" pitchFamily="18" charset="0"/>
            </a:endParaRPr>
          </a:p>
        </p:txBody>
      </p:sp>
    </p:spTree>
    <p:extLst>
      <p:ext uri="{BB962C8B-B14F-4D97-AF65-F5344CB8AC3E}">
        <p14:creationId xmlns:p14="http://schemas.microsoft.com/office/powerpoint/2010/main" val="2224649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 show version command – Cont.</a:t>
            </a:r>
            <a:endParaRPr lang="en-US" dirty="0">
              <a:latin typeface="Rockwell" panose="02060603020205020403"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2" y="1022754"/>
            <a:ext cx="5780315" cy="523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798" y="1022755"/>
            <a:ext cx="5610524"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262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 LAN Interfaces</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fontScale="92500"/>
          </a:bodyPr>
          <a:lstStyle/>
          <a:p>
            <a:r>
              <a:rPr lang="en-US" dirty="0" smtClean="0">
                <a:latin typeface="Rockwell" panose="02060603020205020403" pitchFamily="18" charset="0"/>
              </a:rPr>
              <a:t>LAN interfaces are used to connect the router to the LAN, similar to how a PC Ethernet NIC is used to connect the PC to the Ethernet LAN.</a:t>
            </a:r>
          </a:p>
          <a:p>
            <a:r>
              <a:rPr lang="en-US" dirty="0" smtClean="0">
                <a:latin typeface="Rockwell" panose="02060603020205020403" pitchFamily="18" charset="0"/>
              </a:rPr>
              <a:t>Router Ethernet interface also has a Layer 2 MAC address and participates in the Ethernet LAN in the same way as any other host on that LAN (example: a router interface participates in the ARP process for that LAN, the router maintains an ARP cache for that interface, sends ARP requests when needed, and responds with ARP with ARP replies when required.)</a:t>
            </a:r>
          </a:p>
          <a:p>
            <a:r>
              <a:rPr lang="en-US" dirty="0" smtClean="0">
                <a:latin typeface="Rockwell" panose="02060603020205020403" pitchFamily="18" charset="0"/>
              </a:rPr>
              <a:t>A router interface usually uses a RJ-45 jack that support UTP cabling.</a:t>
            </a:r>
          </a:p>
          <a:p>
            <a:r>
              <a:rPr lang="en-US" dirty="0" smtClean="0">
                <a:latin typeface="Rockwell" panose="02060603020205020403" pitchFamily="18" charset="0"/>
              </a:rPr>
              <a:t>When a router is connected to a switch, a straight-through cable is used.</a:t>
            </a:r>
          </a:p>
          <a:p>
            <a:r>
              <a:rPr lang="en-US" dirty="0" smtClean="0">
                <a:latin typeface="Rockwell" panose="02060603020205020403" pitchFamily="18" charset="0"/>
              </a:rPr>
              <a:t>When two routers are connected directly through the Ethernet interface, or when a PC NIC is connected directly to a router interface, a crossover cable is used.</a:t>
            </a:r>
          </a:p>
          <a:p>
            <a:endParaRPr lang="en-US" dirty="0" smtClean="0">
              <a:latin typeface="Rockwell" panose="02060603020205020403" pitchFamily="18" charset="0"/>
            </a:endParaRPr>
          </a:p>
          <a:p>
            <a:endParaRPr lang="en-US" dirty="0">
              <a:latin typeface="Rockwell" panose="02060603020205020403" pitchFamily="18" charset="0"/>
            </a:endParaRPr>
          </a:p>
        </p:txBody>
      </p:sp>
    </p:spTree>
    <p:extLst>
      <p:ext uri="{BB962C8B-B14F-4D97-AF65-F5344CB8AC3E}">
        <p14:creationId xmlns:p14="http://schemas.microsoft.com/office/powerpoint/2010/main" val="2676061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 WAN Interfaces</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a:bodyPr>
          <a:lstStyle/>
          <a:p>
            <a:r>
              <a:rPr lang="en-US" dirty="0" smtClean="0">
                <a:latin typeface="Rockwell" panose="02060603020205020403" pitchFamily="18" charset="0"/>
              </a:rPr>
              <a:t>WAN interfaces are used to connect routers to external networks, usually over a larger geographical distance. The Layer 2 encapsulation, such as PPP, Frame Relay, and HDLC (High-Level Data Link Control).</a:t>
            </a:r>
          </a:p>
          <a:p>
            <a:r>
              <a:rPr lang="en-US" dirty="0" smtClean="0">
                <a:latin typeface="Rockwell" panose="02060603020205020403" pitchFamily="18" charset="0"/>
              </a:rPr>
              <a:t>Similar to LAN interfaces, each WAN interface has its own IP address and subnet mask, which identifies it as a member of a specific network. (Note: MAC Address is not used on WAN interfaces, they use their own Layer 2 addresses depending on the technology.)</a:t>
            </a:r>
          </a:p>
          <a:p>
            <a:endParaRPr lang="en-US" dirty="0" smtClean="0">
              <a:latin typeface="Rockwell" panose="02060603020205020403" pitchFamily="18" charset="0"/>
            </a:endParaRPr>
          </a:p>
          <a:p>
            <a:endParaRPr lang="en-US" dirty="0">
              <a:latin typeface="Rockwell" panose="02060603020205020403" pitchFamily="18" charset="0"/>
            </a:endParaRPr>
          </a:p>
        </p:txBody>
      </p:sp>
    </p:spTree>
    <p:extLst>
      <p:ext uri="{BB962C8B-B14F-4D97-AF65-F5344CB8AC3E}">
        <p14:creationId xmlns:p14="http://schemas.microsoft.com/office/powerpoint/2010/main" val="1912747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Interfaces</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a:bodyPr>
          <a:lstStyle/>
          <a:p>
            <a:r>
              <a:rPr lang="en-US" dirty="0">
                <a:latin typeface="Rockwell" panose="02060603020205020403" pitchFamily="18" charset="0"/>
              </a:rPr>
              <a:t>The router in the </a:t>
            </a:r>
            <a:r>
              <a:rPr lang="en-US" dirty="0" smtClean="0">
                <a:latin typeface="Rockwell" panose="02060603020205020403" pitchFamily="18" charset="0"/>
              </a:rPr>
              <a:t>next slide figure </a:t>
            </a:r>
            <a:r>
              <a:rPr lang="en-US" dirty="0">
                <a:latin typeface="Rockwell" panose="02060603020205020403" pitchFamily="18" charset="0"/>
              </a:rPr>
              <a:t>has four interfaces. Each interface has a Layer 3 IP address and subnet mask that configures it for a different network. The Ethernet interfaces also have Layer 2 Ethernet MAC addresses. </a:t>
            </a:r>
          </a:p>
          <a:p>
            <a:r>
              <a:rPr lang="en-US" dirty="0">
                <a:latin typeface="Rockwell" panose="02060603020205020403" pitchFamily="18" charset="0"/>
              </a:rPr>
              <a:t>The WAN interfaces are using different Layer 2 encapsulations. Serial 0/0/0 is using HDLC and Serial 0/0/1 is using PPP. Both of these serial point-to-point protocols use a broadcast address for the Layer 2 destination address when encapsulating the IP packet into a data link frame.</a:t>
            </a:r>
          </a:p>
          <a:p>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1380372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Interfaces – Cont.</a:t>
            </a:r>
            <a:endParaRPr lang="en-US" dirty="0">
              <a:latin typeface="Rockwell" panose="02060603020205020403" pitchFamily="18" charset="0"/>
            </a:endParaRPr>
          </a:p>
        </p:txBody>
      </p:sp>
      <p:pic>
        <p:nvPicPr>
          <p:cNvPr id="5" name="Picture 4"/>
          <p:cNvPicPr>
            <a:picLocks noChangeAspect="1"/>
          </p:cNvPicPr>
          <p:nvPr/>
        </p:nvPicPr>
        <p:blipFill>
          <a:blip r:embed="rId3"/>
          <a:stretch>
            <a:fillRect/>
          </a:stretch>
        </p:blipFill>
        <p:spPr>
          <a:xfrm>
            <a:off x="2738066" y="892629"/>
            <a:ext cx="7381875" cy="5572125"/>
          </a:xfrm>
          <a:prstGeom prst="rect">
            <a:avLst/>
          </a:prstGeom>
        </p:spPr>
      </p:pic>
    </p:spTree>
    <p:extLst>
      <p:ext uri="{BB962C8B-B14F-4D97-AF65-F5344CB8AC3E}">
        <p14:creationId xmlns:p14="http://schemas.microsoft.com/office/powerpoint/2010/main" val="3679439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Introduction to Routers</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517086" cy="5446032"/>
          </a:xfrm>
        </p:spPr>
        <p:txBody>
          <a:bodyPr>
            <a:normAutofit/>
          </a:bodyPr>
          <a:lstStyle/>
          <a:p>
            <a:r>
              <a:rPr lang="en-US" dirty="0" smtClean="0">
                <a:latin typeface="Rockwell" panose="02060603020205020403" pitchFamily="18" charset="0"/>
              </a:rPr>
              <a:t>A router is a computer, just like any other computer including a PC.</a:t>
            </a:r>
          </a:p>
          <a:p>
            <a:r>
              <a:rPr lang="en-US" dirty="0" smtClean="0">
                <a:latin typeface="Rockwell" panose="02060603020205020403" pitchFamily="18" charset="0"/>
              </a:rPr>
              <a:t>The very first router, used for the Advance Research Projects Agency Network (ARPANET) was the Interface Message Processor (IMP). The IMP was a Honeywell 316 minicomputer that brought the ARPANET to life on August 30, 1969.</a:t>
            </a:r>
          </a:p>
          <a:p>
            <a:r>
              <a:rPr lang="en-US" dirty="0" smtClean="0">
                <a:latin typeface="Rockwell" panose="02060603020205020403" pitchFamily="18" charset="0"/>
              </a:rPr>
              <a:t>Cisco routers are designed to address the needs of many different types of businesses and networks:</a:t>
            </a:r>
          </a:p>
          <a:p>
            <a:pPr lvl="1"/>
            <a:r>
              <a:rPr lang="en-US" dirty="0" smtClean="0">
                <a:latin typeface="Rockwell" panose="02060603020205020403" pitchFamily="18" charset="0"/>
              </a:rPr>
              <a:t>Branch: Teleworkers, small businesses, and medium size branch sites. Includes Cisco Integrated Services Routers (ISR) G2 (2</a:t>
            </a:r>
            <a:r>
              <a:rPr lang="en-US" baseline="30000" dirty="0" smtClean="0">
                <a:latin typeface="Rockwell" panose="02060603020205020403" pitchFamily="18" charset="0"/>
              </a:rPr>
              <a:t>nd</a:t>
            </a:r>
            <a:r>
              <a:rPr lang="en-US" dirty="0" smtClean="0">
                <a:latin typeface="Rockwell" panose="02060603020205020403" pitchFamily="18" charset="0"/>
              </a:rPr>
              <a:t> Generation)</a:t>
            </a:r>
          </a:p>
          <a:p>
            <a:pPr lvl="1"/>
            <a:r>
              <a:rPr lang="en-US" dirty="0" smtClean="0">
                <a:latin typeface="Rockwell" panose="02060603020205020403" pitchFamily="18" charset="0"/>
              </a:rPr>
              <a:t>WAN: Large businesses, organizations, and enterprises. Includes the Cisco catalyst switches and the Cisco Aggregation Services Routers (ASR)</a:t>
            </a:r>
          </a:p>
          <a:p>
            <a:pPr lvl="1"/>
            <a:r>
              <a:rPr lang="en-US" dirty="0" smtClean="0">
                <a:latin typeface="Rockwell" panose="02060603020205020403" pitchFamily="18" charset="0"/>
              </a:rPr>
              <a:t>Service Provider: Large service providers. Includes Cisco ASR, Cisco CRS-3 Carrier Routing System, and 7600 Series routers.</a:t>
            </a:r>
          </a:p>
          <a:p>
            <a:endParaRPr lang="en-US" dirty="0">
              <a:latin typeface="Rockwell" panose="02060603020205020403" pitchFamily="18" charset="0"/>
            </a:endParaRPr>
          </a:p>
        </p:txBody>
      </p:sp>
    </p:spTree>
    <p:extLst>
      <p:ext uri="{BB962C8B-B14F-4D97-AF65-F5344CB8AC3E}">
        <p14:creationId xmlns:p14="http://schemas.microsoft.com/office/powerpoint/2010/main" val="2258428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Configure Router Interfaces</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a:bodyPr>
          <a:lstStyle/>
          <a:p>
            <a:r>
              <a:rPr lang="en-US" dirty="0" smtClean="0">
                <a:latin typeface="Rockwell" panose="02060603020205020403" pitchFamily="18" charset="0"/>
              </a:rPr>
              <a:t>For routers to be reachable, the in-band router interfaces must be configured. </a:t>
            </a:r>
          </a:p>
          <a:p>
            <a:r>
              <a:rPr lang="en-US" dirty="0" smtClean="0">
                <a:latin typeface="Rockwell" panose="02060603020205020403" pitchFamily="18" charset="0"/>
              </a:rPr>
              <a:t>Configure the interface</a:t>
            </a:r>
          </a:p>
          <a:p>
            <a:pPr lvl="1"/>
            <a:r>
              <a:rPr lang="en-US" b="1" dirty="0">
                <a:latin typeface="Rockwell" panose="02060603020205020403" pitchFamily="18" charset="0"/>
              </a:rPr>
              <a:t>i</a:t>
            </a:r>
            <a:r>
              <a:rPr lang="en-US" b="1" dirty="0" smtClean="0">
                <a:latin typeface="Rockwell" panose="02060603020205020403" pitchFamily="18" charset="0"/>
              </a:rPr>
              <a:t>nterface</a:t>
            </a:r>
            <a:r>
              <a:rPr lang="en-US" dirty="0" smtClean="0">
                <a:latin typeface="Rockwell" panose="02060603020205020403" pitchFamily="18" charset="0"/>
              </a:rPr>
              <a:t> </a:t>
            </a:r>
            <a:r>
              <a:rPr lang="en-US" i="1" dirty="0" smtClean="0">
                <a:latin typeface="Rockwell" panose="02060603020205020403" pitchFamily="18" charset="0"/>
              </a:rPr>
              <a:t>type-and-number</a:t>
            </a:r>
          </a:p>
          <a:p>
            <a:pPr lvl="1"/>
            <a:r>
              <a:rPr lang="en-US" b="1" dirty="0" smtClean="0">
                <a:latin typeface="Rockwell" panose="02060603020205020403" pitchFamily="18" charset="0"/>
              </a:rPr>
              <a:t>description </a:t>
            </a:r>
            <a:r>
              <a:rPr lang="en-US" i="1" dirty="0" smtClean="0">
                <a:latin typeface="Rockwell" panose="02060603020205020403" pitchFamily="18" charset="0"/>
              </a:rPr>
              <a:t>description-text</a:t>
            </a:r>
          </a:p>
          <a:p>
            <a:pPr lvl="1"/>
            <a:r>
              <a:rPr lang="en-US" b="1" dirty="0" err="1">
                <a:latin typeface="Rockwell" panose="02060603020205020403" pitchFamily="18" charset="0"/>
              </a:rPr>
              <a:t>i</a:t>
            </a:r>
            <a:r>
              <a:rPr lang="en-US" b="1" dirty="0" err="1" smtClean="0">
                <a:latin typeface="Rockwell" panose="02060603020205020403" pitchFamily="18" charset="0"/>
              </a:rPr>
              <a:t>p</a:t>
            </a:r>
            <a:r>
              <a:rPr lang="en-US" b="1" dirty="0" smtClean="0">
                <a:latin typeface="Rockwell" panose="02060603020205020403" pitchFamily="18" charset="0"/>
              </a:rPr>
              <a:t> address </a:t>
            </a:r>
            <a:r>
              <a:rPr lang="en-US" i="1" dirty="0" smtClean="0">
                <a:latin typeface="Rockwell" panose="02060603020205020403" pitchFamily="18" charset="0"/>
              </a:rPr>
              <a:t>ipv4-address subnet mask</a:t>
            </a:r>
          </a:p>
          <a:p>
            <a:pPr lvl="1"/>
            <a:r>
              <a:rPr lang="en-US" b="1" dirty="0">
                <a:latin typeface="Rockwell" panose="02060603020205020403" pitchFamily="18" charset="0"/>
              </a:rPr>
              <a:t>n</a:t>
            </a:r>
            <a:r>
              <a:rPr lang="en-US" b="1" dirty="0" smtClean="0">
                <a:latin typeface="Rockwell" panose="02060603020205020403" pitchFamily="18" charset="0"/>
              </a:rPr>
              <a:t>o shutdown </a:t>
            </a:r>
          </a:p>
          <a:p>
            <a:pPr marL="0" indent="0">
              <a:buNone/>
            </a:pPr>
            <a:r>
              <a:rPr lang="en-US" dirty="0" smtClean="0">
                <a:latin typeface="Rockwell" panose="02060603020205020403" pitchFamily="18" charset="0"/>
              </a:rPr>
              <a:t>Example:</a:t>
            </a:r>
          </a:p>
          <a:p>
            <a:pPr marL="0" indent="0">
              <a:buNone/>
            </a:pPr>
            <a:r>
              <a:rPr lang="en-US" dirty="0" smtClean="0">
                <a:latin typeface="Rockwell" panose="02060603020205020403" pitchFamily="18" charset="0"/>
              </a:rPr>
              <a:t>R1(</a:t>
            </a:r>
            <a:r>
              <a:rPr lang="en-US" dirty="0" err="1" smtClean="0">
                <a:latin typeface="Rockwell" panose="02060603020205020403" pitchFamily="18" charset="0"/>
              </a:rPr>
              <a:t>config</a:t>
            </a:r>
            <a:r>
              <a:rPr lang="en-US" dirty="0" smtClean="0">
                <a:latin typeface="Rockwell" panose="02060603020205020403" pitchFamily="18" charset="0"/>
              </a:rPr>
              <a:t>)#interface FastEthernet0/0</a:t>
            </a:r>
          </a:p>
          <a:p>
            <a:pPr marL="0" indent="0">
              <a:buNone/>
            </a:pPr>
            <a:r>
              <a:rPr lang="en-US" dirty="0" smtClean="0">
                <a:latin typeface="Rockwell" panose="02060603020205020403" pitchFamily="18" charset="0"/>
              </a:rPr>
              <a:t>R1(</a:t>
            </a:r>
            <a:r>
              <a:rPr lang="en-US" dirty="0" err="1" smtClean="0">
                <a:latin typeface="Rockwell" panose="02060603020205020403" pitchFamily="18" charset="0"/>
              </a:rPr>
              <a:t>config</a:t>
            </a:r>
            <a:r>
              <a:rPr lang="en-US" dirty="0" smtClean="0">
                <a:latin typeface="Rockwell" panose="02060603020205020403" pitchFamily="18" charset="0"/>
              </a:rPr>
              <a:t>-if)#</a:t>
            </a:r>
            <a:r>
              <a:rPr lang="en-US" dirty="0" err="1" smtClean="0">
                <a:latin typeface="Rockwell" panose="02060603020205020403" pitchFamily="18" charset="0"/>
              </a:rPr>
              <a:t>ip</a:t>
            </a:r>
            <a:r>
              <a:rPr lang="en-US" dirty="0" smtClean="0">
                <a:latin typeface="Rockwell" panose="02060603020205020403" pitchFamily="18" charset="0"/>
              </a:rPr>
              <a:t> address 192.168.1.1 255.255.255.0</a:t>
            </a:r>
          </a:p>
          <a:p>
            <a:pPr marL="0" indent="0">
              <a:buNone/>
            </a:pPr>
            <a:r>
              <a:rPr lang="en-US" dirty="0">
                <a:latin typeface="Rockwell" panose="02060603020205020403" pitchFamily="18" charset="0"/>
              </a:rPr>
              <a:t>R1(</a:t>
            </a:r>
            <a:r>
              <a:rPr lang="en-US" dirty="0" err="1">
                <a:latin typeface="Rockwell" panose="02060603020205020403" pitchFamily="18" charset="0"/>
              </a:rPr>
              <a:t>config</a:t>
            </a:r>
            <a:r>
              <a:rPr lang="en-US" dirty="0">
                <a:latin typeface="Rockwell" panose="02060603020205020403" pitchFamily="18" charset="0"/>
              </a:rPr>
              <a:t>-if</a:t>
            </a:r>
            <a:r>
              <a:rPr lang="en-US" dirty="0" smtClean="0">
                <a:latin typeface="Rockwell" panose="02060603020205020403" pitchFamily="18" charset="0"/>
              </a:rPr>
              <a:t>)#no shutdown</a:t>
            </a:r>
            <a:endParaRPr lang="en-US" dirty="0">
              <a:latin typeface="Rockwell" panose="02060603020205020403" pitchFamily="18" charset="0"/>
            </a:endParaRPr>
          </a:p>
          <a:p>
            <a:pPr marL="0" indent="0">
              <a:buNone/>
            </a:pPr>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464640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Configure Router Interfaces – Cont.</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lnSpcReduction="10000"/>
          </a:bodyPr>
          <a:lstStyle/>
          <a:p>
            <a:pPr marL="0" indent="0">
              <a:buNone/>
            </a:pPr>
            <a:r>
              <a:rPr lang="en-US" dirty="0" smtClean="0">
                <a:latin typeface="Rockwell" panose="02060603020205020403" pitchFamily="18" charset="0"/>
              </a:rPr>
              <a:t>Example 2:</a:t>
            </a:r>
          </a:p>
          <a:p>
            <a:pPr marL="0" indent="0">
              <a:buNone/>
            </a:pPr>
            <a:r>
              <a:rPr lang="en-US" dirty="0" smtClean="0">
                <a:latin typeface="Rockwell" panose="02060603020205020403" pitchFamily="18" charset="0"/>
              </a:rPr>
              <a:t>R1(</a:t>
            </a:r>
            <a:r>
              <a:rPr lang="en-US" dirty="0" err="1" smtClean="0">
                <a:latin typeface="Rockwell" panose="02060603020205020403" pitchFamily="18" charset="0"/>
              </a:rPr>
              <a:t>config</a:t>
            </a:r>
            <a:r>
              <a:rPr lang="en-US" dirty="0" smtClean="0">
                <a:latin typeface="Rockwell" panose="02060603020205020403" pitchFamily="18" charset="0"/>
              </a:rPr>
              <a:t>)#interface </a:t>
            </a:r>
            <a:r>
              <a:rPr lang="en-US" dirty="0" err="1" smtClean="0">
                <a:latin typeface="Rockwell" panose="02060603020205020403" pitchFamily="18" charset="0"/>
              </a:rPr>
              <a:t>gigabitethernet</a:t>
            </a:r>
            <a:r>
              <a:rPr lang="en-US" dirty="0" smtClean="0">
                <a:latin typeface="Rockwell" panose="02060603020205020403" pitchFamily="18" charset="0"/>
              </a:rPr>
              <a:t> 0/0</a:t>
            </a:r>
          </a:p>
          <a:p>
            <a:pPr marL="0" indent="0">
              <a:buNone/>
            </a:pPr>
            <a:r>
              <a:rPr lang="en-US" dirty="0" smtClean="0">
                <a:latin typeface="Rockwell" panose="02060603020205020403" pitchFamily="18" charset="0"/>
              </a:rPr>
              <a:t>R1(</a:t>
            </a:r>
            <a:r>
              <a:rPr lang="en-US" dirty="0" err="1" smtClean="0">
                <a:latin typeface="Rockwell" panose="02060603020205020403" pitchFamily="18" charset="0"/>
              </a:rPr>
              <a:t>config</a:t>
            </a:r>
            <a:r>
              <a:rPr lang="en-US" dirty="0" smtClean="0">
                <a:latin typeface="Rockwell" panose="02060603020205020403" pitchFamily="18" charset="0"/>
              </a:rPr>
              <a:t>-if)#</a:t>
            </a:r>
            <a:r>
              <a:rPr lang="en-US" dirty="0" err="1" smtClean="0">
                <a:latin typeface="Rockwell" panose="02060603020205020403" pitchFamily="18" charset="0"/>
              </a:rPr>
              <a:t>ip</a:t>
            </a:r>
            <a:r>
              <a:rPr lang="en-US" dirty="0" smtClean="0">
                <a:latin typeface="Rockwell" panose="02060603020205020403" pitchFamily="18" charset="0"/>
              </a:rPr>
              <a:t> address 192.168.1.1 255.255.255.0</a:t>
            </a:r>
          </a:p>
          <a:p>
            <a:pPr marL="0" indent="0">
              <a:buNone/>
            </a:pPr>
            <a:r>
              <a:rPr lang="en-US" dirty="0">
                <a:latin typeface="Rockwell" panose="02060603020205020403" pitchFamily="18" charset="0"/>
              </a:rPr>
              <a:t>R1(</a:t>
            </a:r>
            <a:r>
              <a:rPr lang="en-US" dirty="0" err="1">
                <a:latin typeface="Rockwell" panose="02060603020205020403" pitchFamily="18" charset="0"/>
              </a:rPr>
              <a:t>config</a:t>
            </a:r>
            <a:r>
              <a:rPr lang="en-US" dirty="0">
                <a:latin typeface="Rockwell" panose="02060603020205020403" pitchFamily="18" charset="0"/>
              </a:rPr>
              <a:t>-if</a:t>
            </a:r>
            <a:r>
              <a:rPr lang="en-US" dirty="0" smtClean="0">
                <a:latin typeface="Rockwell" panose="02060603020205020403" pitchFamily="18" charset="0"/>
              </a:rPr>
              <a:t>)#no shutdown</a:t>
            </a:r>
            <a:endParaRPr lang="en-US" dirty="0">
              <a:latin typeface="Rockwell" panose="02060603020205020403" pitchFamily="18" charset="0"/>
            </a:endParaRPr>
          </a:p>
          <a:p>
            <a:pPr marL="0" indent="0">
              <a:buNone/>
            </a:pPr>
            <a:endParaRPr lang="en-US" dirty="0" smtClean="0">
              <a:latin typeface="Rockwell" panose="02060603020205020403" pitchFamily="18" charset="0"/>
            </a:endParaRPr>
          </a:p>
          <a:p>
            <a:pPr marL="0" indent="0">
              <a:buNone/>
            </a:pPr>
            <a:r>
              <a:rPr lang="en-US" dirty="0" smtClean="0">
                <a:latin typeface="Rockwell" panose="02060603020205020403" pitchFamily="18" charset="0"/>
              </a:rPr>
              <a:t>Example 3:</a:t>
            </a:r>
            <a:endParaRPr lang="en-US" dirty="0">
              <a:latin typeface="Rockwell" panose="02060603020205020403" pitchFamily="18" charset="0"/>
            </a:endParaRPr>
          </a:p>
          <a:p>
            <a:pPr marL="0" indent="0">
              <a:buNone/>
            </a:pPr>
            <a:r>
              <a:rPr lang="en-US" dirty="0">
                <a:latin typeface="Rockwell" panose="02060603020205020403" pitchFamily="18" charset="0"/>
              </a:rPr>
              <a:t>R1(</a:t>
            </a:r>
            <a:r>
              <a:rPr lang="en-US" dirty="0" err="1">
                <a:latin typeface="Rockwell" panose="02060603020205020403" pitchFamily="18" charset="0"/>
              </a:rPr>
              <a:t>config</a:t>
            </a:r>
            <a:r>
              <a:rPr lang="en-US" dirty="0">
                <a:latin typeface="Rockwell" panose="02060603020205020403" pitchFamily="18" charset="0"/>
              </a:rPr>
              <a:t>)#interface </a:t>
            </a:r>
            <a:r>
              <a:rPr lang="en-US" dirty="0" smtClean="0">
                <a:latin typeface="Rockwell" panose="02060603020205020403" pitchFamily="18" charset="0"/>
              </a:rPr>
              <a:t>Serial0/0</a:t>
            </a:r>
          </a:p>
          <a:p>
            <a:pPr marL="0" indent="0">
              <a:buNone/>
            </a:pPr>
            <a:r>
              <a:rPr lang="en-US" dirty="0">
                <a:latin typeface="Rockwell" panose="02060603020205020403" pitchFamily="18" charset="0"/>
              </a:rPr>
              <a:t>R1(</a:t>
            </a:r>
            <a:r>
              <a:rPr lang="en-US" dirty="0" err="1">
                <a:latin typeface="Rockwell" panose="02060603020205020403" pitchFamily="18" charset="0"/>
              </a:rPr>
              <a:t>config</a:t>
            </a:r>
            <a:r>
              <a:rPr lang="en-US" dirty="0" smtClean="0">
                <a:latin typeface="Rockwell" panose="02060603020205020403" pitchFamily="18" charset="0"/>
              </a:rPr>
              <a:t>)#description Link to R2</a:t>
            </a:r>
            <a:endParaRPr lang="en-US" dirty="0">
              <a:latin typeface="Rockwell" panose="02060603020205020403" pitchFamily="18" charset="0"/>
            </a:endParaRPr>
          </a:p>
          <a:p>
            <a:pPr marL="0" indent="0">
              <a:buNone/>
            </a:pPr>
            <a:r>
              <a:rPr lang="en-US" dirty="0">
                <a:latin typeface="Rockwell" panose="02060603020205020403" pitchFamily="18" charset="0"/>
              </a:rPr>
              <a:t>R1(</a:t>
            </a:r>
            <a:r>
              <a:rPr lang="en-US" dirty="0" err="1">
                <a:latin typeface="Rockwell" panose="02060603020205020403" pitchFamily="18" charset="0"/>
              </a:rPr>
              <a:t>config</a:t>
            </a:r>
            <a:r>
              <a:rPr lang="en-US" dirty="0">
                <a:latin typeface="Rockwell" panose="02060603020205020403" pitchFamily="18" charset="0"/>
              </a:rPr>
              <a:t>-if)#</a:t>
            </a:r>
            <a:r>
              <a:rPr lang="en-US" dirty="0" err="1">
                <a:latin typeface="Rockwell" panose="02060603020205020403" pitchFamily="18" charset="0"/>
              </a:rPr>
              <a:t>ip</a:t>
            </a:r>
            <a:r>
              <a:rPr lang="en-US" dirty="0">
                <a:latin typeface="Rockwell" panose="02060603020205020403" pitchFamily="18" charset="0"/>
              </a:rPr>
              <a:t> address 192.168.1.1 255.255.255.0</a:t>
            </a:r>
          </a:p>
          <a:p>
            <a:pPr marL="0" indent="0">
              <a:buNone/>
            </a:pPr>
            <a:r>
              <a:rPr lang="en-US" dirty="0">
                <a:latin typeface="Rockwell" panose="02060603020205020403" pitchFamily="18" charset="0"/>
              </a:rPr>
              <a:t>R1(</a:t>
            </a:r>
            <a:r>
              <a:rPr lang="en-US" dirty="0" err="1">
                <a:latin typeface="Rockwell" panose="02060603020205020403" pitchFamily="18" charset="0"/>
              </a:rPr>
              <a:t>config</a:t>
            </a:r>
            <a:r>
              <a:rPr lang="en-US" dirty="0">
                <a:latin typeface="Rockwell" panose="02060603020205020403" pitchFamily="18" charset="0"/>
              </a:rPr>
              <a:t>-if)#no </a:t>
            </a:r>
            <a:r>
              <a:rPr lang="en-US" dirty="0" smtClean="0">
                <a:latin typeface="Rockwell" panose="02060603020205020403" pitchFamily="18" charset="0"/>
              </a:rPr>
              <a:t>shutdown</a:t>
            </a:r>
          </a:p>
          <a:p>
            <a:pPr marL="0" indent="0">
              <a:buNone/>
            </a:pPr>
            <a:r>
              <a:rPr lang="en-US" dirty="0" smtClean="0">
                <a:latin typeface="Rockwell" panose="02060603020205020403" pitchFamily="18" charset="0"/>
              </a:rPr>
              <a:t>R1(</a:t>
            </a:r>
            <a:r>
              <a:rPr lang="en-US" dirty="0" err="1" smtClean="0">
                <a:latin typeface="Rockwell" panose="02060603020205020403" pitchFamily="18" charset="0"/>
              </a:rPr>
              <a:t>config</a:t>
            </a:r>
            <a:r>
              <a:rPr lang="en-US" dirty="0" smtClean="0">
                <a:latin typeface="Rockwell" panose="02060603020205020403" pitchFamily="18" charset="0"/>
              </a:rPr>
              <a:t>-if)#clock rate 64000</a:t>
            </a:r>
            <a:endParaRPr lang="en-US" dirty="0">
              <a:latin typeface="Rockwell" panose="02060603020205020403" pitchFamily="18" charset="0"/>
            </a:endParaRPr>
          </a:p>
          <a:p>
            <a:pPr marL="0" indent="0">
              <a:buNone/>
            </a:pPr>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1027434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Configure Router Interfaces – Cont.</a:t>
            </a:r>
            <a:endParaRPr lang="en-US" dirty="0">
              <a:latin typeface="Rockwell" panose="02060603020205020403" pitchFamily="18"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687" y="892628"/>
            <a:ext cx="6329784" cy="567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276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 Verify Interface Configuration</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lnSpcReduction="10000"/>
          </a:bodyPr>
          <a:lstStyle/>
          <a:p>
            <a:r>
              <a:rPr lang="en-US" dirty="0" smtClean="0">
                <a:latin typeface="Rockwell" panose="02060603020205020403" pitchFamily="18" charset="0"/>
              </a:rPr>
              <a:t>There are several command that can be used to verify interface configuration but the most common is the </a:t>
            </a:r>
            <a:r>
              <a:rPr lang="en-US" b="1" dirty="0" smtClean="0">
                <a:latin typeface="Rockwell" panose="02060603020205020403" pitchFamily="18" charset="0"/>
              </a:rPr>
              <a:t>show </a:t>
            </a:r>
            <a:r>
              <a:rPr lang="en-US" b="1" dirty="0" err="1" smtClean="0">
                <a:latin typeface="Rockwell" panose="02060603020205020403" pitchFamily="18" charset="0"/>
              </a:rPr>
              <a:t>ip</a:t>
            </a:r>
            <a:r>
              <a:rPr lang="en-US" b="1" dirty="0" smtClean="0">
                <a:latin typeface="Rockwell" panose="02060603020205020403" pitchFamily="18" charset="0"/>
              </a:rPr>
              <a:t> interface brief </a:t>
            </a:r>
            <a:r>
              <a:rPr lang="en-US" dirty="0" smtClean="0">
                <a:latin typeface="Rockwell" panose="02060603020205020403" pitchFamily="18" charset="0"/>
              </a:rPr>
              <a:t>command.</a:t>
            </a:r>
          </a:p>
          <a:p>
            <a:r>
              <a:rPr lang="en-US" dirty="0" smtClean="0">
                <a:latin typeface="Rockwell" panose="02060603020205020403" pitchFamily="18" charset="0"/>
              </a:rPr>
              <a:t>The output of the </a:t>
            </a:r>
            <a:r>
              <a:rPr lang="en-US" b="1" dirty="0" smtClean="0">
                <a:latin typeface="Rockwell" panose="02060603020205020403" pitchFamily="18" charset="0"/>
              </a:rPr>
              <a:t>show </a:t>
            </a:r>
            <a:r>
              <a:rPr lang="en-US" b="1" dirty="0" err="1" smtClean="0">
                <a:latin typeface="Rockwell" panose="02060603020205020403" pitchFamily="18" charset="0"/>
              </a:rPr>
              <a:t>ip</a:t>
            </a:r>
            <a:r>
              <a:rPr lang="en-US" b="1" dirty="0" smtClean="0">
                <a:latin typeface="Rockwell" panose="02060603020205020403" pitchFamily="18" charset="0"/>
              </a:rPr>
              <a:t> interface brief </a:t>
            </a:r>
            <a:r>
              <a:rPr lang="en-US" dirty="0" smtClean="0">
                <a:latin typeface="Rockwell" panose="02060603020205020403" pitchFamily="18" charset="0"/>
              </a:rPr>
              <a:t>command displays all interfaces, their IPv4 address, and their current status. The configured and connected interfaces should display a Status of “up” and Protocol “up”, anything else would indicate a problem with either the configuration or cabling.</a:t>
            </a:r>
          </a:p>
          <a:p>
            <a:r>
              <a:rPr lang="en-US" dirty="0" smtClean="0">
                <a:latin typeface="Rockwell" panose="02060603020205020403" pitchFamily="18" charset="0"/>
              </a:rPr>
              <a:t>You can use the ping command to verify connectivity.</a:t>
            </a:r>
          </a:p>
          <a:p>
            <a:r>
              <a:rPr lang="en-US" dirty="0" smtClean="0">
                <a:latin typeface="Rockwell" panose="02060603020205020403" pitchFamily="18" charset="0"/>
              </a:rPr>
              <a:t>Other interface verification command include:</a:t>
            </a:r>
          </a:p>
          <a:p>
            <a:pPr lvl="1"/>
            <a:r>
              <a:rPr lang="en-US" b="1" dirty="0" smtClean="0">
                <a:latin typeface="Rockwell" panose="02060603020205020403" pitchFamily="18" charset="0"/>
              </a:rPr>
              <a:t>show </a:t>
            </a:r>
            <a:r>
              <a:rPr lang="en-US" b="1" dirty="0" err="1" smtClean="0">
                <a:latin typeface="Rockwell" panose="02060603020205020403" pitchFamily="18" charset="0"/>
              </a:rPr>
              <a:t>ip</a:t>
            </a:r>
            <a:r>
              <a:rPr lang="en-US" b="1" dirty="0" smtClean="0">
                <a:latin typeface="Rockwell" panose="02060603020205020403" pitchFamily="18" charset="0"/>
              </a:rPr>
              <a:t> route: </a:t>
            </a:r>
            <a:r>
              <a:rPr lang="en-US" dirty="0" smtClean="0">
                <a:latin typeface="Rockwell" panose="02060603020205020403" pitchFamily="18" charset="0"/>
              </a:rPr>
              <a:t>displays the content of the IPv4 routing table stored in RAM.</a:t>
            </a:r>
          </a:p>
          <a:p>
            <a:pPr lvl="1"/>
            <a:r>
              <a:rPr lang="en-US" b="1" dirty="0">
                <a:latin typeface="Rockwell" panose="02060603020205020403" pitchFamily="18" charset="0"/>
              </a:rPr>
              <a:t>s</a:t>
            </a:r>
            <a:r>
              <a:rPr lang="en-US" b="1" dirty="0" smtClean="0">
                <a:latin typeface="Rockwell" panose="02060603020205020403" pitchFamily="18" charset="0"/>
              </a:rPr>
              <a:t>how interfaces: </a:t>
            </a:r>
            <a:r>
              <a:rPr lang="en-US" dirty="0" smtClean="0">
                <a:latin typeface="Rockwell" panose="02060603020205020403" pitchFamily="18" charset="0"/>
              </a:rPr>
              <a:t>displays statistics for all interfaces on the device.</a:t>
            </a:r>
          </a:p>
          <a:p>
            <a:pPr lvl="1"/>
            <a:r>
              <a:rPr lang="en-US" b="1" dirty="0">
                <a:latin typeface="Rockwell" panose="02060603020205020403" pitchFamily="18" charset="0"/>
              </a:rPr>
              <a:t>s</a:t>
            </a:r>
            <a:r>
              <a:rPr lang="en-US" b="1" dirty="0" smtClean="0">
                <a:latin typeface="Rockwell" panose="02060603020205020403" pitchFamily="18" charset="0"/>
              </a:rPr>
              <a:t>how </a:t>
            </a:r>
            <a:r>
              <a:rPr lang="en-US" b="1" dirty="0" err="1" smtClean="0">
                <a:latin typeface="Rockwell" panose="02060603020205020403" pitchFamily="18" charset="0"/>
              </a:rPr>
              <a:t>ip</a:t>
            </a:r>
            <a:r>
              <a:rPr lang="en-US" b="1" dirty="0" smtClean="0">
                <a:latin typeface="Rockwell" panose="02060603020205020403" pitchFamily="18" charset="0"/>
              </a:rPr>
              <a:t> interface: </a:t>
            </a:r>
            <a:r>
              <a:rPr lang="en-US" dirty="0" smtClean="0">
                <a:latin typeface="Rockwell" panose="02060603020205020403" pitchFamily="18" charset="0"/>
              </a:rPr>
              <a:t>displays the IPv4 statistics for all interfaces on a router.</a:t>
            </a:r>
            <a:endParaRPr lang="en-US" b="1" dirty="0">
              <a:latin typeface="Rockwell" panose="02060603020205020403" pitchFamily="18" charset="0"/>
            </a:endParaRPr>
          </a:p>
          <a:p>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2075031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 Verify Interface Configuration</a:t>
            </a:r>
            <a:endParaRPr lang="en-US"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857" y="892629"/>
            <a:ext cx="6574972" cy="562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543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 – Verify Interface Configuration</a:t>
            </a:r>
            <a:endParaRPr lang="en-US" dirty="0">
              <a:latin typeface="Rockwell" panose="02060603020205020403" pitchFamily="18" charset="0"/>
            </a:endParaRPr>
          </a:p>
        </p:txBody>
      </p:sp>
      <p:pic>
        <p:nvPicPr>
          <p:cNvPr id="3" name="Picture 2"/>
          <p:cNvPicPr>
            <a:picLocks noChangeAspect="1"/>
          </p:cNvPicPr>
          <p:nvPr/>
        </p:nvPicPr>
        <p:blipFill>
          <a:blip r:embed="rId3"/>
          <a:stretch>
            <a:fillRect/>
          </a:stretch>
        </p:blipFill>
        <p:spPr>
          <a:xfrm>
            <a:off x="272143" y="1132115"/>
            <a:ext cx="5211355" cy="4680857"/>
          </a:xfrm>
          <a:prstGeom prst="rect">
            <a:avLst/>
          </a:prstGeom>
        </p:spPr>
      </p:pic>
      <p:pic>
        <p:nvPicPr>
          <p:cNvPr id="4" name="Picture 3"/>
          <p:cNvPicPr>
            <a:picLocks noChangeAspect="1"/>
          </p:cNvPicPr>
          <p:nvPr/>
        </p:nvPicPr>
        <p:blipFill>
          <a:blip r:embed="rId4"/>
          <a:stretch>
            <a:fillRect/>
          </a:stretch>
        </p:blipFill>
        <p:spPr>
          <a:xfrm>
            <a:off x="6026232" y="1175659"/>
            <a:ext cx="5256439" cy="4624730"/>
          </a:xfrm>
          <a:prstGeom prst="rect">
            <a:avLst/>
          </a:prstGeom>
        </p:spPr>
      </p:pic>
    </p:spTree>
    <p:extLst>
      <p:ext uri="{BB962C8B-B14F-4D97-AF65-F5344CB8AC3E}">
        <p14:creationId xmlns:p14="http://schemas.microsoft.com/office/powerpoint/2010/main" val="4005621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Default Gateway for a Host</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a:bodyPr>
          <a:lstStyle/>
          <a:p>
            <a:r>
              <a:rPr lang="en-US" dirty="0" smtClean="0">
                <a:latin typeface="Rockwell" panose="02060603020205020403" pitchFamily="18" charset="0"/>
              </a:rPr>
              <a:t>For an end device to communicate over the network, it must be configured with the correct IP address information, including the default gateway address.</a:t>
            </a:r>
          </a:p>
          <a:p>
            <a:r>
              <a:rPr lang="en-US" dirty="0" smtClean="0">
                <a:latin typeface="Rockwell" panose="02060603020205020403" pitchFamily="18" charset="0"/>
              </a:rPr>
              <a:t>The default gateway is only used when a host wants to send a packet to a device on another network.</a:t>
            </a:r>
          </a:p>
          <a:p>
            <a:r>
              <a:rPr lang="en-US" dirty="0" smtClean="0">
                <a:latin typeface="Rockwell" panose="02060603020205020403" pitchFamily="18" charset="0"/>
              </a:rPr>
              <a:t>The default gateway address is generally the router interface address attached to the local network of the host. The IP address of the host device and the router interface address must be in the same network.</a:t>
            </a:r>
            <a:endParaRPr lang="en-US" dirty="0">
              <a:latin typeface="Rockwell" panose="02060603020205020403" pitchFamily="18" charset="0"/>
            </a:endParaRPr>
          </a:p>
          <a:p>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16176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Default Gateway for a Host – Cont.</a:t>
            </a:r>
            <a:endParaRPr lang="en-US"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857" y="1216284"/>
            <a:ext cx="4376057" cy="51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575" y="1220363"/>
            <a:ext cx="4544396" cy="503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853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Default Gateway for a Switch</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a:bodyPr>
          <a:lstStyle/>
          <a:p>
            <a:r>
              <a:rPr lang="en-US" dirty="0" smtClean="0">
                <a:latin typeface="Rockwell" panose="02060603020205020403" pitchFamily="18" charset="0"/>
              </a:rPr>
              <a:t>A Layer 2 switch does not require an IP address to function properly. However, if you wish to connect to the switch and administratively manage it over multiple networks, you will need to configure the SVI (Switch Virtual Interface) with an IP address, subnet mask and default gateway.</a:t>
            </a:r>
          </a:p>
          <a:p>
            <a:r>
              <a:rPr lang="en-US" dirty="0" smtClean="0">
                <a:latin typeface="Rockwell" panose="02060603020205020403" pitchFamily="18" charset="0"/>
              </a:rPr>
              <a:t>The default gateway is typically configured on all devices that wish to communicate beyond just their local network.</a:t>
            </a:r>
          </a:p>
          <a:p>
            <a:r>
              <a:rPr lang="en-US" dirty="0" smtClean="0">
                <a:latin typeface="Rockwell" panose="02060603020205020403" pitchFamily="18" charset="0"/>
              </a:rPr>
              <a:t>To configure a default gateway on a switch use the </a:t>
            </a:r>
            <a:r>
              <a:rPr lang="en-US" b="1" dirty="0" err="1" smtClean="0">
                <a:latin typeface="Rockwell" panose="02060603020205020403" pitchFamily="18" charset="0"/>
              </a:rPr>
              <a:t>ip</a:t>
            </a:r>
            <a:r>
              <a:rPr lang="en-US" b="1" dirty="0" smtClean="0">
                <a:latin typeface="Rockwell" panose="02060603020205020403" pitchFamily="18" charset="0"/>
              </a:rPr>
              <a:t> default-gateway </a:t>
            </a:r>
            <a:r>
              <a:rPr lang="en-US" dirty="0" smtClean="0">
                <a:latin typeface="Rockwell" panose="02060603020205020403" pitchFamily="18" charset="0"/>
              </a:rPr>
              <a:t>global configuration command. The IP address configured is that of the router interface of the connected switched.</a:t>
            </a:r>
            <a:endParaRPr lang="en-US" dirty="0">
              <a:latin typeface="Rockwell" panose="02060603020205020403" pitchFamily="18" charset="0"/>
            </a:endParaRPr>
          </a:p>
          <a:p>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2342586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Default Gateway for a Switch</a:t>
            </a:r>
            <a:endParaRPr lang="en-US"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912" y="892629"/>
            <a:ext cx="616223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079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Routers CPU and OS</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517086" cy="5446032"/>
          </a:xfrm>
        </p:spPr>
        <p:txBody>
          <a:bodyPr>
            <a:normAutofit/>
          </a:bodyPr>
          <a:lstStyle/>
          <a:p>
            <a:r>
              <a:rPr lang="en-US" dirty="0" smtClean="0">
                <a:latin typeface="Rockwell" panose="02060603020205020403" pitchFamily="18" charset="0"/>
              </a:rPr>
              <a:t>Routers have many of the same hardware and software components that are found in other computers including:</a:t>
            </a:r>
          </a:p>
          <a:p>
            <a:pPr lvl="1"/>
            <a:r>
              <a:rPr lang="en-US" dirty="0" smtClean="0">
                <a:latin typeface="Rockwell" panose="02060603020205020403" pitchFamily="18" charset="0"/>
              </a:rPr>
              <a:t>CPU</a:t>
            </a:r>
          </a:p>
          <a:p>
            <a:pPr lvl="1"/>
            <a:r>
              <a:rPr lang="en-US" dirty="0" smtClean="0">
                <a:latin typeface="Rockwell" panose="02060603020205020403" pitchFamily="18" charset="0"/>
              </a:rPr>
              <a:t>RAM</a:t>
            </a:r>
          </a:p>
          <a:p>
            <a:pPr lvl="1"/>
            <a:r>
              <a:rPr lang="en-US" dirty="0" smtClean="0">
                <a:latin typeface="Rockwell" panose="02060603020205020403" pitchFamily="18" charset="0"/>
              </a:rPr>
              <a:t>ROM</a:t>
            </a:r>
          </a:p>
          <a:p>
            <a:pPr lvl="1"/>
            <a:r>
              <a:rPr lang="en-US" dirty="0" smtClean="0">
                <a:latin typeface="Rockwell" panose="02060603020205020403" pitchFamily="18" charset="0"/>
              </a:rPr>
              <a:t>Operating System</a:t>
            </a:r>
          </a:p>
          <a:p>
            <a:endParaRPr lang="en-US" dirty="0" smtClean="0">
              <a:latin typeface="Rockwell" panose="02060603020205020403" pitchFamily="18" charset="0"/>
            </a:endParaRPr>
          </a:p>
          <a:p>
            <a:endParaRPr lang="en-US" dirty="0">
              <a:latin typeface="Rockwell" panose="02060603020205020403"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482" y="1860778"/>
            <a:ext cx="6505575" cy="474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986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Introduction to Routing Table</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fontScale="92500"/>
          </a:bodyPr>
          <a:lstStyle/>
          <a:p>
            <a:r>
              <a:rPr lang="en-US" dirty="0" smtClean="0">
                <a:latin typeface="Rockwell" panose="02060603020205020403" pitchFamily="18" charset="0"/>
              </a:rPr>
              <a:t>The primary function of a router is to forward a packet toward its destination network, which is the destination IP address of the packet. To do this, a router needs to search the routing information stored in its routing table.</a:t>
            </a:r>
          </a:p>
          <a:p>
            <a:r>
              <a:rPr lang="en-US" dirty="0" smtClean="0">
                <a:latin typeface="Rockwell" panose="02060603020205020403" pitchFamily="18" charset="0"/>
              </a:rPr>
              <a:t>A routing table is a data file in RAM that is used to stored route information about directly connected and remote networks. The routing table contains network/next hop associations. These associations tell the router that a particular destination can be optimally reached by sending the packet to a specific router that represent the “next hop” on the way to the final destination. The next hop association can also be the outgoing or exit interface to the final destination.</a:t>
            </a:r>
          </a:p>
          <a:p>
            <a:r>
              <a:rPr lang="en-US" dirty="0" smtClean="0">
                <a:latin typeface="Rockwell" panose="02060603020205020403" pitchFamily="18" charset="0"/>
              </a:rPr>
              <a:t>The network/exit interface association can also represent the destination network address of the IP packet. This association occurs on the router’s directly connected networks.</a:t>
            </a:r>
            <a:endParaRPr lang="en-US" dirty="0">
              <a:latin typeface="Rockwell" panose="02060603020205020403" pitchFamily="18" charset="0"/>
            </a:endParaRPr>
          </a:p>
          <a:p>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3650951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Introduction to Routing Table – Cont.</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lnSpcReduction="10000"/>
          </a:bodyPr>
          <a:lstStyle/>
          <a:p>
            <a:r>
              <a:rPr lang="en-US" dirty="0" smtClean="0">
                <a:latin typeface="Rockwell" panose="02060603020205020403" pitchFamily="18" charset="0"/>
              </a:rPr>
              <a:t>Directly-connected routes: These routes come from the active router interface. Routers add a directly connected route when an interface is configured with an IP address and is activated. Each of the router’s interfaces is connected to a different network segments.</a:t>
            </a:r>
          </a:p>
          <a:p>
            <a:r>
              <a:rPr lang="en-US" dirty="0" smtClean="0">
                <a:latin typeface="Rockwell" panose="02060603020205020403" pitchFamily="18" charset="0"/>
              </a:rPr>
              <a:t>Remote routes: These routes come from remote networks connected to other routers. Routes to these networks can be manually configured on the local router by the network administrator or dynamically configured by enabling the local router to exchange routing information with other routers using a dynamic routing protocol.</a:t>
            </a:r>
          </a:p>
          <a:p>
            <a:r>
              <a:rPr lang="en-US" dirty="0" smtClean="0">
                <a:latin typeface="Rockwell" panose="02060603020205020403" pitchFamily="18" charset="0"/>
              </a:rPr>
              <a:t>Default route: Like a host, routers also use a default route as a last resort if there is no other route to the desire network in the routing table.</a:t>
            </a:r>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2199643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Introduction to Routing Table – Cont.</a:t>
            </a:r>
            <a:endParaRPr lang="en-US"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850" y="1045029"/>
            <a:ext cx="7246305" cy="550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715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IPv4 Router Routing Table</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lnSpcReduction="10000"/>
          </a:bodyPr>
          <a:lstStyle/>
          <a:p>
            <a:r>
              <a:rPr lang="en-US" dirty="0" smtClean="0">
                <a:latin typeface="Rockwell" panose="02060603020205020403" pitchFamily="18" charset="0"/>
              </a:rPr>
              <a:t>On a Cisco IOS router, the show </a:t>
            </a:r>
            <a:r>
              <a:rPr lang="en-US" dirty="0" err="1" smtClean="0">
                <a:latin typeface="Rockwell" panose="02060603020205020403" pitchFamily="18" charset="0"/>
              </a:rPr>
              <a:t>ip</a:t>
            </a:r>
            <a:r>
              <a:rPr lang="en-US" dirty="0" smtClean="0">
                <a:latin typeface="Rockwell" panose="02060603020205020403" pitchFamily="18" charset="0"/>
              </a:rPr>
              <a:t> route command can be used to display the router’s routing table.</a:t>
            </a:r>
          </a:p>
          <a:p>
            <a:r>
              <a:rPr lang="en-US" dirty="0" smtClean="0">
                <a:latin typeface="Rockwell" panose="02060603020205020403" pitchFamily="18" charset="0"/>
              </a:rPr>
              <a:t>In addition to providing routing information for directly-connected networks and remote networks, the routing table also has information on how the route was learned, the trustworthiness and rating of the route, when the route was last updated, and which interface to use to reach the requested destination.</a:t>
            </a:r>
          </a:p>
          <a:p>
            <a:r>
              <a:rPr lang="en-US" dirty="0" smtClean="0">
                <a:latin typeface="Rockwell" panose="02060603020205020403" pitchFamily="18" charset="0"/>
              </a:rPr>
              <a:t>When a packet arrives at the router interface, the router examines the packet header to determine the destination network. If the destination network matches a route in the routing table, the router forwards the packet using the information specified in the routing table. If there are two or more possible routes to the same destination, the metric is used to decide which route appears in the routing table.</a:t>
            </a:r>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3861086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IPv4 Router Routing Table</a:t>
            </a:r>
            <a:endParaRPr lang="en-US"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637" y="892629"/>
            <a:ext cx="6674179" cy="554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848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Directly Connected Routing Table Entries</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a:bodyPr>
          <a:lstStyle/>
          <a:p>
            <a:r>
              <a:rPr lang="en-US" dirty="0" smtClean="0">
                <a:latin typeface="Rockwell" panose="02060603020205020403" pitchFamily="18" charset="0"/>
              </a:rPr>
              <a:t>When a router interface is configured with an IPv4 address, a subnet mask, and is activated, the following two routing table entries are automatically created:</a:t>
            </a:r>
          </a:p>
          <a:p>
            <a:pPr lvl="1"/>
            <a:r>
              <a:rPr lang="en-US" dirty="0" smtClean="0">
                <a:latin typeface="Rockwell" panose="02060603020205020403" pitchFamily="18" charset="0"/>
              </a:rPr>
              <a:t>C – Identifies a directly-connected network. Directly-connected networks are automatically created when an interface is configured with an IP address and activated.</a:t>
            </a:r>
          </a:p>
          <a:p>
            <a:pPr lvl="1"/>
            <a:r>
              <a:rPr lang="en-US" dirty="0" smtClean="0">
                <a:latin typeface="Rockwell" panose="02060603020205020403" pitchFamily="18" charset="0"/>
              </a:rPr>
              <a:t>L – Identifies that this is a local interface. This is the IPv4 address of the interface on the router.</a:t>
            </a:r>
          </a:p>
          <a:p>
            <a:r>
              <a:rPr lang="en-US" dirty="0" smtClean="0">
                <a:latin typeface="Rockwell" panose="02060603020205020403" pitchFamily="18" charset="0"/>
              </a:rPr>
              <a:t>The next slide figure describes the routing table entries on R1 for the directly-connected network 192.168.10.0. These entries were automatically added to the routing table when the GigabitEthernet 0/0 interface was configured and activated</a:t>
            </a:r>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1739751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Directly Connected Routing Table Entries</a:t>
            </a:r>
            <a:endParaRPr lang="en-US"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2" y="892629"/>
            <a:ext cx="6662056" cy="307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52601" y="4143437"/>
            <a:ext cx="8376557" cy="1754326"/>
          </a:xfrm>
          <a:prstGeom prst="rect">
            <a:avLst/>
          </a:prstGeom>
          <a:noFill/>
        </p:spPr>
        <p:txBody>
          <a:bodyPr wrap="square" rtlCol="0">
            <a:spAutoFit/>
          </a:bodyPr>
          <a:lstStyle/>
          <a:p>
            <a:r>
              <a:rPr lang="en-US" dirty="0" smtClean="0">
                <a:solidFill>
                  <a:srgbClr val="92D050"/>
                </a:solidFill>
              </a:rPr>
              <a:t>Route source </a:t>
            </a:r>
            <a:r>
              <a:rPr lang="en-US" dirty="0" smtClean="0">
                <a:solidFill>
                  <a:srgbClr val="435153"/>
                </a:solidFill>
              </a:rPr>
              <a:t>– Identifies how the network was learned by the router.</a:t>
            </a:r>
          </a:p>
          <a:p>
            <a:endParaRPr lang="en-US" dirty="0">
              <a:solidFill>
                <a:srgbClr val="435153"/>
              </a:solidFill>
            </a:endParaRPr>
          </a:p>
          <a:p>
            <a:r>
              <a:rPr lang="en-US" dirty="0" smtClean="0">
                <a:solidFill>
                  <a:schemeClr val="accent3">
                    <a:lumMod val="40000"/>
                    <a:lumOff val="60000"/>
                  </a:schemeClr>
                </a:solidFill>
              </a:rPr>
              <a:t>Destination network </a:t>
            </a:r>
            <a:r>
              <a:rPr lang="en-US" dirty="0" smtClean="0">
                <a:solidFill>
                  <a:srgbClr val="435153"/>
                </a:solidFill>
              </a:rPr>
              <a:t>– Identifies the destination network and how it was learned.</a:t>
            </a:r>
          </a:p>
          <a:p>
            <a:endParaRPr lang="en-US" dirty="0">
              <a:solidFill>
                <a:srgbClr val="435153"/>
              </a:solidFill>
            </a:endParaRPr>
          </a:p>
          <a:p>
            <a:r>
              <a:rPr lang="en-US" dirty="0" smtClean="0">
                <a:solidFill>
                  <a:schemeClr val="accent6">
                    <a:lumMod val="60000"/>
                    <a:lumOff val="40000"/>
                  </a:schemeClr>
                </a:solidFill>
              </a:rPr>
              <a:t>Outgoing interface </a:t>
            </a:r>
            <a:r>
              <a:rPr lang="en-US" dirty="0">
                <a:solidFill>
                  <a:srgbClr val="435153"/>
                </a:solidFill>
              </a:rPr>
              <a:t>– </a:t>
            </a:r>
            <a:r>
              <a:rPr lang="en-US" dirty="0" smtClean="0">
                <a:solidFill>
                  <a:srgbClr val="435153"/>
                </a:solidFill>
              </a:rPr>
              <a:t>Identifies the exit interface to use to forward a packet toward the final destination.</a:t>
            </a:r>
            <a:endParaRPr lang="en-US" dirty="0">
              <a:solidFill>
                <a:srgbClr val="435153"/>
              </a:solidFill>
            </a:endParaRPr>
          </a:p>
        </p:txBody>
      </p:sp>
      <p:cxnSp>
        <p:nvCxnSpPr>
          <p:cNvPr id="7" name="Straight Arrow Connector 6"/>
          <p:cNvCxnSpPr/>
          <p:nvPr/>
        </p:nvCxnSpPr>
        <p:spPr>
          <a:xfrm flipV="1">
            <a:off x="2438402" y="3964883"/>
            <a:ext cx="410704" cy="291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77244" y="3964882"/>
            <a:ext cx="1266156" cy="799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238501" y="3964883"/>
            <a:ext cx="3678356" cy="14031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791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Remote Network Routing Table Entries</a:t>
            </a:r>
            <a:endParaRPr lang="en-US"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982" y="892629"/>
            <a:ext cx="9129114" cy="567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978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Next-Hop Address</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410208" cy="5446032"/>
          </a:xfrm>
        </p:spPr>
        <p:txBody>
          <a:bodyPr>
            <a:normAutofit fontScale="85000" lnSpcReduction="20000"/>
          </a:bodyPr>
          <a:lstStyle/>
          <a:p>
            <a:r>
              <a:rPr lang="en-US" dirty="0" smtClean="0">
                <a:latin typeface="Rockwell" panose="02060603020205020403" pitchFamily="18" charset="0"/>
              </a:rPr>
              <a:t>When a packet destined for a remote network arrives at the router, the router matches the destination network to a route in the routing table. If match is found, the router forwards the packet to the next hop address out of the identified interface.</a:t>
            </a:r>
          </a:p>
          <a:p>
            <a:r>
              <a:rPr lang="en-US" dirty="0" smtClean="0">
                <a:latin typeface="Rockwell" panose="02060603020205020403" pitchFamily="18" charset="0"/>
              </a:rPr>
              <a:t>Example: Assume that either PC1 or PC2 has sent a packet destined for either the 10.1.1.0 or 10.1.2.0 network. When the packet arrives on the R1 Gigabit interface, R1 will compare the packet’s destination IPv4 address to entries in its routing table. Based on the content of its routing, R1 will forward the packet out of its serial 0/0/0 interface to the next hop address 209.165.200.226. Notice how connected networks with a route source of C and L have no next-hop address, this is because a router can forward packets directly to host on these networks using the designated interface.</a:t>
            </a:r>
          </a:p>
          <a:p>
            <a:r>
              <a:rPr lang="en-US" dirty="0" smtClean="0">
                <a:latin typeface="Rockwell" panose="02060603020205020403" pitchFamily="18" charset="0"/>
              </a:rPr>
              <a:t>It is important to understand that packets cannot be forwarded by the router without a route for the destination network in the routing table. If a route representing the destination network is not in the routing table, the packet is dropped. However, just as a host can use a default gateway to forward a packet to an unknown destination, a router can also be configured to use a default static route to create a Gateway of Last Resort.</a:t>
            </a:r>
            <a:endParaRPr lang="en-US" dirty="0">
              <a:latin typeface="Rockwell" panose="02060603020205020403" pitchFamily="18" charset="0"/>
            </a:endParaRP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3553380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Next-Hop Address – Cont.</a:t>
            </a:r>
            <a:endParaRPr lang="en-US" dirty="0">
              <a:latin typeface="Rockwell" panose="02060603020205020403" pitchFamily="18"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771" y="2614431"/>
            <a:ext cx="6291943" cy="411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428" y="805541"/>
            <a:ext cx="6464419" cy="175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144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Routers Memory</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517086" cy="5446032"/>
          </a:xfrm>
        </p:spPr>
        <p:txBody>
          <a:bodyPr>
            <a:normAutofit/>
          </a:bodyPr>
          <a:lstStyle/>
          <a:p>
            <a:r>
              <a:rPr lang="en-US" dirty="0" smtClean="0">
                <a:latin typeface="Rockwell" panose="02060603020205020403" pitchFamily="18" charset="0"/>
              </a:rPr>
              <a:t>A router has access to volatile or non-volatile memory storage.</a:t>
            </a:r>
          </a:p>
          <a:p>
            <a:r>
              <a:rPr lang="en-US" dirty="0" smtClean="0">
                <a:latin typeface="Rockwell" panose="02060603020205020403" pitchFamily="18" charset="0"/>
              </a:rPr>
              <a:t>Volatile memory requires continual power to maintain its information. When router is power down or restarted, the content is erased and lost.</a:t>
            </a:r>
          </a:p>
          <a:p>
            <a:r>
              <a:rPr lang="en-US" dirty="0" smtClean="0">
                <a:latin typeface="Rockwell" panose="02060603020205020403" pitchFamily="18" charset="0"/>
              </a:rPr>
              <a:t>Non-volatile memory retains its information even when a device is rebooted.</a:t>
            </a:r>
          </a:p>
          <a:p>
            <a:r>
              <a:rPr lang="en-US" dirty="0" smtClean="0">
                <a:latin typeface="Rockwell" panose="02060603020205020403" pitchFamily="18" charset="0"/>
              </a:rPr>
              <a:t>Cisco router uses four types of memory:</a:t>
            </a:r>
          </a:p>
          <a:p>
            <a:pPr lvl="1"/>
            <a:r>
              <a:rPr lang="en-US" dirty="0" smtClean="0">
                <a:latin typeface="Rockwell" panose="02060603020205020403" pitchFamily="18" charset="0"/>
              </a:rPr>
              <a:t>RAM: volatile memory used in Cisco routers to store applications, processes, and data needed to be executed by the CPU. Cisco routers use a fast type of RAM called synchronous dynamic random access memory (SDRAM)</a:t>
            </a:r>
          </a:p>
          <a:p>
            <a:pPr lvl="1"/>
            <a:r>
              <a:rPr lang="en-US" dirty="0" smtClean="0">
                <a:latin typeface="Rockwell" panose="02060603020205020403" pitchFamily="18" charset="0"/>
              </a:rPr>
              <a:t>ROM: non-volatile memory used to store crucial operational instructions and a limited IOS. ROM firmware is embedded on an integrated circuit inside the router which can only be altered by Cisco.</a:t>
            </a:r>
          </a:p>
          <a:p>
            <a:endParaRPr lang="en-US" dirty="0" smtClean="0">
              <a:latin typeface="Rockwell" panose="02060603020205020403" pitchFamily="18" charset="0"/>
            </a:endParaRPr>
          </a:p>
          <a:p>
            <a:endParaRPr lang="en-US" dirty="0">
              <a:latin typeface="Rockwell" panose="02060603020205020403" pitchFamily="18" charset="0"/>
            </a:endParaRPr>
          </a:p>
        </p:txBody>
      </p:sp>
    </p:spTree>
    <p:extLst>
      <p:ext uri="{BB962C8B-B14F-4D97-AF65-F5344CB8AC3E}">
        <p14:creationId xmlns:p14="http://schemas.microsoft.com/office/powerpoint/2010/main" val="219149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Routers Memory – Cont.</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517086" cy="5446032"/>
          </a:xfrm>
        </p:spPr>
        <p:txBody>
          <a:bodyPr>
            <a:normAutofit/>
          </a:bodyPr>
          <a:lstStyle/>
          <a:p>
            <a:r>
              <a:rPr lang="en-US" dirty="0" smtClean="0">
                <a:latin typeface="Rockwell" panose="02060603020205020403" pitchFamily="18" charset="0"/>
              </a:rPr>
              <a:t>NVRAM: This memory is used as the permanent storage for the startup configuration file (startup-</a:t>
            </a:r>
            <a:r>
              <a:rPr lang="en-US" dirty="0" err="1" smtClean="0">
                <a:latin typeface="Rockwell" panose="02060603020205020403" pitchFamily="18" charset="0"/>
              </a:rPr>
              <a:t>config</a:t>
            </a:r>
            <a:r>
              <a:rPr lang="en-US" dirty="0" smtClean="0">
                <a:latin typeface="Rockwell" panose="02060603020205020403" pitchFamily="18" charset="0"/>
              </a:rPr>
              <a:t>).</a:t>
            </a:r>
          </a:p>
          <a:p>
            <a:r>
              <a:rPr lang="en-US" dirty="0" smtClean="0">
                <a:latin typeface="Rockwell" panose="02060603020205020403" pitchFamily="18" charset="0"/>
              </a:rPr>
              <a:t>Flash: Flash memory is non-volatile computer memory used as permanent storage for the IOS and other system related files such as log files, voice configuration files, HTML files, backup configurations, and more. When </a:t>
            </a:r>
            <a:r>
              <a:rPr lang="en-US" smtClean="0">
                <a:latin typeface="Rockwell" panose="02060603020205020403" pitchFamily="18" charset="0"/>
              </a:rPr>
              <a:t>a router</a:t>
            </a:r>
            <a:endParaRPr lang="en-US" dirty="0" smtClean="0">
              <a:latin typeface="Rockwell" panose="02060603020205020403" pitchFamily="18" charset="0"/>
            </a:endParaRPr>
          </a:p>
          <a:p>
            <a:endParaRPr lang="en-US" dirty="0" smtClean="0">
              <a:latin typeface="Rockwell" panose="02060603020205020403" pitchFamily="18" charset="0"/>
            </a:endParaRPr>
          </a:p>
          <a:p>
            <a:endParaRPr lang="en-US" dirty="0" smtClean="0">
              <a:latin typeface="Rockwell" panose="02060603020205020403" pitchFamily="18" charset="0"/>
            </a:endParaRPr>
          </a:p>
          <a:p>
            <a:endParaRPr lang="en-US" dirty="0">
              <a:latin typeface="Rockwell" panose="02060603020205020403" pitchFamily="18" charset="0"/>
            </a:endParaRPr>
          </a:p>
        </p:txBody>
      </p:sp>
    </p:spTree>
    <p:extLst>
      <p:ext uri="{BB962C8B-B14F-4D97-AF65-F5344CB8AC3E}">
        <p14:creationId xmlns:p14="http://schemas.microsoft.com/office/powerpoint/2010/main" val="2668981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Routers Memory – Cont.</a:t>
            </a:r>
            <a:endParaRPr lang="en-US" dirty="0">
              <a:latin typeface="Rockwell" panose="02060603020205020403" pitchFamily="18" charset="0"/>
            </a:endParaRPr>
          </a:p>
        </p:txBody>
      </p:sp>
      <p:pic>
        <p:nvPicPr>
          <p:cNvPr id="5" name="Picture 4"/>
          <p:cNvPicPr>
            <a:picLocks noChangeAspect="1"/>
          </p:cNvPicPr>
          <p:nvPr/>
        </p:nvPicPr>
        <p:blipFill>
          <a:blip r:embed="rId3"/>
          <a:stretch>
            <a:fillRect/>
          </a:stretch>
        </p:blipFill>
        <p:spPr>
          <a:xfrm>
            <a:off x="670831" y="1091293"/>
            <a:ext cx="10933340" cy="4279538"/>
          </a:xfrm>
          <a:prstGeom prst="rect">
            <a:avLst/>
          </a:prstGeom>
        </p:spPr>
      </p:pic>
    </p:spTree>
    <p:extLst>
      <p:ext uri="{BB962C8B-B14F-4D97-AF65-F5344CB8AC3E}">
        <p14:creationId xmlns:p14="http://schemas.microsoft.com/office/powerpoint/2010/main" val="1712725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Connect to a Router</a:t>
            </a:r>
            <a:endParaRPr lang="en-US" dirty="0">
              <a:latin typeface="Rockwell" panose="02060603020205020403" pitchFamily="18" charset="0"/>
            </a:endParaRPr>
          </a:p>
        </p:txBody>
      </p:sp>
      <p:sp>
        <p:nvSpPr>
          <p:cNvPr id="3" name="Content Placeholder 2"/>
          <p:cNvSpPr>
            <a:spLocks noGrp="1"/>
          </p:cNvSpPr>
          <p:nvPr>
            <p:ph idx="1"/>
          </p:nvPr>
        </p:nvSpPr>
        <p:spPr>
          <a:xfrm>
            <a:off x="370114" y="1020082"/>
            <a:ext cx="11517086" cy="5446032"/>
          </a:xfrm>
        </p:spPr>
        <p:txBody>
          <a:bodyPr>
            <a:normAutofit/>
          </a:bodyPr>
          <a:lstStyle/>
          <a:p>
            <a:r>
              <a:rPr lang="en-US" dirty="0" smtClean="0">
                <a:latin typeface="Rockwell" panose="02060603020205020403" pitchFamily="18" charset="0"/>
              </a:rPr>
              <a:t>Cisco devices, routers, and switches typically interconnect many devices. For this reason, these devices have several types of ports and interfaces that are used to connect to the device. </a:t>
            </a:r>
          </a:p>
          <a:p>
            <a:r>
              <a:rPr lang="en-US" dirty="0" smtClean="0">
                <a:latin typeface="Rockwell" panose="02060603020205020403" pitchFamily="18" charset="0"/>
              </a:rPr>
              <a:t>For example a Cisco 1941 router backplane includes AUX port, compact flash slots, console ports, etc.</a:t>
            </a:r>
          </a:p>
          <a:p>
            <a:r>
              <a:rPr lang="en-US" dirty="0" smtClean="0">
                <a:latin typeface="Rockwell" panose="02060603020205020403" pitchFamily="18" charset="0"/>
              </a:rPr>
              <a:t>For example a Cisco 1841 router is a relative low cost ISR design for small to medium-sized businesses and small enterprise branch offices. It combines the features of data, security, and wireless services.</a:t>
            </a:r>
          </a:p>
          <a:p>
            <a:r>
              <a:rPr lang="en-US" dirty="0" smtClean="0">
                <a:latin typeface="Rockwell" panose="02060603020205020403" pitchFamily="18" charset="0"/>
              </a:rPr>
              <a:t>Light emitting diodes (LEDs) indicates the connection status of each port.</a:t>
            </a:r>
          </a:p>
          <a:p>
            <a:pPr marL="0" indent="0">
              <a:buNone/>
            </a:pPr>
            <a:endParaRPr lang="en-US" dirty="0" smtClean="0">
              <a:latin typeface="Rockwell" panose="02060603020205020403" pitchFamily="18" charset="0"/>
            </a:endParaRPr>
          </a:p>
          <a:p>
            <a:endParaRPr lang="en-US" dirty="0">
              <a:latin typeface="Rockwell" panose="02060603020205020403" pitchFamily="18" charset="0"/>
            </a:endParaRPr>
          </a:p>
        </p:txBody>
      </p:sp>
    </p:spTree>
    <p:extLst>
      <p:ext uri="{BB962C8B-B14F-4D97-AF65-F5344CB8AC3E}">
        <p14:creationId xmlns:p14="http://schemas.microsoft.com/office/powerpoint/2010/main" val="38195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Connect to a Router</a:t>
            </a:r>
            <a:endParaRPr lang="en-US" dirty="0">
              <a:latin typeface="Rockwell" panose="02060603020205020403" pitchFamily="18" charset="0"/>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686" y="2188925"/>
            <a:ext cx="7969250"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08449" y="3243025"/>
            <a:ext cx="3616325" cy="5207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 name="TextBox 23"/>
          <p:cNvSpPr txBox="1">
            <a:spLocks noChangeArrowheads="1"/>
          </p:cNvSpPr>
          <p:nvPr/>
        </p:nvSpPr>
        <p:spPr bwMode="auto">
          <a:xfrm>
            <a:off x="3187924" y="5097225"/>
            <a:ext cx="2216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dirty="0">
                <a:solidFill>
                  <a:srgbClr val="435153"/>
                </a:solidFill>
              </a:rPr>
              <a:t>Two 4 GB flash card slots</a:t>
            </a:r>
          </a:p>
        </p:txBody>
      </p:sp>
      <p:sp>
        <p:nvSpPr>
          <p:cNvPr id="8" name="TextBox 24"/>
          <p:cNvSpPr txBox="1">
            <a:spLocks noChangeArrowheads="1"/>
          </p:cNvSpPr>
          <p:nvPr/>
        </p:nvSpPr>
        <p:spPr bwMode="auto">
          <a:xfrm>
            <a:off x="2900586" y="1266588"/>
            <a:ext cx="2517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dirty="0">
                <a:solidFill>
                  <a:srgbClr val="435153"/>
                </a:solidFill>
              </a:rPr>
              <a:t>Double-wide </a:t>
            </a:r>
            <a:r>
              <a:rPr lang="en-CA" sz="1600" dirty="0" err="1">
                <a:solidFill>
                  <a:srgbClr val="435153"/>
                </a:solidFill>
              </a:rPr>
              <a:t>eHWIC</a:t>
            </a:r>
            <a:r>
              <a:rPr lang="en-CA" sz="1600" dirty="0">
                <a:solidFill>
                  <a:srgbClr val="435153"/>
                </a:solidFill>
              </a:rPr>
              <a:t> slots</a:t>
            </a:r>
          </a:p>
        </p:txBody>
      </p:sp>
      <p:cxnSp>
        <p:nvCxnSpPr>
          <p:cNvPr id="9" name="Straight Arrow Connector 8"/>
          <p:cNvCxnSpPr>
            <a:stCxn id="8" idx="2"/>
            <a:endCxn id="6" idx="0"/>
          </p:cNvCxnSpPr>
          <p:nvPr/>
        </p:nvCxnSpPr>
        <p:spPr>
          <a:xfrm flipH="1">
            <a:off x="4116611" y="1604725"/>
            <a:ext cx="42863" cy="16383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67649" y="3235088"/>
            <a:ext cx="1714500" cy="573087"/>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11" name="TextBox 27"/>
          <p:cNvSpPr txBox="1">
            <a:spLocks noChangeArrowheads="1"/>
          </p:cNvSpPr>
          <p:nvPr/>
        </p:nvSpPr>
        <p:spPr bwMode="auto">
          <a:xfrm>
            <a:off x="6399436" y="1263413"/>
            <a:ext cx="1039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dirty="0" err="1">
                <a:solidFill>
                  <a:srgbClr val="435153"/>
                </a:solidFill>
              </a:rPr>
              <a:t>eHWIC</a:t>
            </a:r>
            <a:r>
              <a:rPr lang="en-CA" sz="1600" dirty="0">
                <a:solidFill>
                  <a:srgbClr val="435153"/>
                </a:solidFill>
              </a:rPr>
              <a:t> 0</a:t>
            </a:r>
          </a:p>
        </p:txBody>
      </p:sp>
      <p:cxnSp>
        <p:nvCxnSpPr>
          <p:cNvPr id="12" name="Straight Arrow Connector 11"/>
          <p:cNvCxnSpPr>
            <a:stCxn id="11" idx="2"/>
            <a:endCxn id="10" idx="0"/>
          </p:cNvCxnSpPr>
          <p:nvPr/>
        </p:nvCxnSpPr>
        <p:spPr>
          <a:xfrm>
            <a:off x="6920136" y="1601550"/>
            <a:ext cx="4763" cy="163353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859936" y="3281125"/>
            <a:ext cx="447675" cy="37941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14" name="TextBox 30"/>
          <p:cNvSpPr txBox="1">
            <a:spLocks noChangeArrowheads="1"/>
          </p:cNvSpPr>
          <p:nvPr/>
        </p:nvSpPr>
        <p:spPr bwMode="auto">
          <a:xfrm>
            <a:off x="7740874" y="1263413"/>
            <a:ext cx="661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dirty="0">
                <a:solidFill>
                  <a:srgbClr val="435153"/>
                </a:solidFill>
              </a:rPr>
              <a:t>AUX </a:t>
            </a:r>
          </a:p>
          <a:p>
            <a:r>
              <a:rPr lang="en-CA" sz="1600" dirty="0">
                <a:solidFill>
                  <a:srgbClr val="435153"/>
                </a:solidFill>
              </a:rPr>
              <a:t>port</a:t>
            </a:r>
          </a:p>
        </p:txBody>
      </p:sp>
      <p:cxnSp>
        <p:nvCxnSpPr>
          <p:cNvPr id="15" name="Straight Arrow Connector 14"/>
          <p:cNvCxnSpPr>
            <a:stCxn id="14" idx="2"/>
            <a:endCxn id="13" idx="0"/>
          </p:cNvCxnSpPr>
          <p:nvPr/>
        </p:nvCxnSpPr>
        <p:spPr>
          <a:xfrm>
            <a:off x="8071074" y="1847613"/>
            <a:ext cx="12700" cy="143351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948961" y="3281125"/>
            <a:ext cx="425450" cy="3635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17" name="TextBox 33"/>
          <p:cNvSpPr txBox="1">
            <a:spLocks noChangeArrowheads="1"/>
          </p:cNvSpPr>
          <p:nvPr/>
        </p:nvSpPr>
        <p:spPr bwMode="auto">
          <a:xfrm>
            <a:off x="8631461" y="1239600"/>
            <a:ext cx="10747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dirty="0">
                <a:solidFill>
                  <a:srgbClr val="435153"/>
                </a:solidFill>
              </a:rPr>
              <a:t>LAN</a:t>
            </a:r>
          </a:p>
          <a:p>
            <a:r>
              <a:rPr lang="en-CA" sz="1600" dirty="0">
                <a:solidFill>
                  <a:srgbClr val="435153"/>
                </a:solidFill>
              </a:rPr>
              <a:t>interfaces</a:t>
            </a:r>
          </a:p>
        </p:txBody>
      </p:sp>
      <p:cxnSp>
        <p:nvCxnSpPr>
          <p:cNvPr id="18" name="Straight Arrow Connector 17"/>
          <p:cNvCxnSpPr>
            <a:stCxn id="17" idx="2"/>
          </p:cNvCxnSpPr>
          <p:nvPr/>
        </p:nvCxnSpPr>
        <p:spPr>
          <a:xfrm flipH="1">
            <a:off x="8631461" y="1825388"/>
            <a:ext cx="536575" cy="17700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2"/>
            <a:endCxn id="16" idx="0"/>
          </p:cNvCxnSpPr>
          <p:nvPr/>
        </p:nvCxnSpPr>
        <p:spPr>
          <a:xfrm flipH="1">
            <a:off x="9161686" y="1825388"/>
            <a:ext cx="6350" cy="145573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63174" y="3698638"/>
            <a:ext cx="393700" cy="34607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21" name="Rectangle 20"/>
          <p:cNvSpPr/>
          <p:nvPr/>
        </p:nvSpPr>
        <p:spPr>
          <a:xfrm>
            <a:off x="8948961" y="3663713"/>
            <a:ext cx="439738" cy="363537"/>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22" name="TextBox 38"/>
          <p:cNvSpPr txBox="1">
            <a:spLocks noChangeArrowheads="1"/>
          </p:cNvSpPr>
          <p:nvPr/>
        </p:nvSpPr>
        <p:spPr bwMode="auto">
          <a:xfrm>
            <a:off x="8869586" y="4732100"/>
            <a:ext cx="604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dirty="0">
                <a:solidFill>
                  <a:srgbClr val="435153"/>
                </a:solidFill>
              </a:rPr>
              <a:t>USB </a:t>
            </a:r>
          </a:p>
          <a:p>
            <a:r>
              <a:rPr lang="en-CA" sz="1400" dirty="0">
                <a:solidFill>
                  <a:srgbClr val="435153"/>
                </a:solidFill>
              </a:rPr>
              <a:t>Ports</a:t>
            </a:r>
          </a:p>
        </p:txBody>
      </p:sp>
      <p:cxnSp>
        <p:nvCxnSpPr>
          <p:cNvPr id="23" name="Straight Arrow Connector 22"/>
          <p:cNvCxnSpPr>
            <a:stCxn id="22" idx="0"/>
            <a:endCxn id="21" idx="2"/>
          </p:cNvCxnSpPr>
          <p:nvPr/>
        </p:nvCxnSpPr>
        <p:spPr>
          <a:xfrm flipH="1" flipV="1">
            <a:off x="9169624" y="4027250"/>
            <a:ext cx="3175" cy="70485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143974" y="3811350"/>
            <a:ext cx="549275" cy="3635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25" name="TextBox 41"/>
          <p:cNvSpPr txBox="1">
            <a:spLocks noChangeArrowheads="1"/>
          </p:cNvSpPr>
          <p:nvPr/>
        </p:nvSpPr>
        <p:spPr bwMode="auto">
          <a:xfrm>
            <a:off x="6796311" y="5097225"/>
            <a:ext cx="1258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dirty="0">
                <a:solidFill>
                  <a:srgbClr val="435153"/>
                </a:solidFill>
              </a:rPr>
              <a:t>Console </a:t>
            </a:r>
          </a:p>
          <a:p>
            <a:r>
              <a:rPr lang="en-CA" sz="1400" dirty="0">
                <a:solidFill>
                  <a:srgbClr val="435153"/>
                </a:solidFill>
              </a:rPr>
              <a:t>USB Type B</a:t>
            </a:r>
          </a:p>
        </p:txBody>
      </p:sp>
      <p:cxnSp>
        <p:nvCxnSpPr>
          <p:cNvPr id="26" name="Straight Arrow Connector 25"/>
          <p:cNvCxnSpPr>
            <a:stCxn id="25" idx="0"/>
            <a:endCxn id="24" idx="2"/>
          </p:cNvCxnSpPr>
          <p:nvPr/>
        </p:nvCxnSpPr>
        <p:spPr>
          <a:xfrm flipH="1" flipV="1">
            <a:off x="7418611" y="4174888"/>
            <a:ext cx="7938" cy="92233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853586" y="3698638"/>
            <a:ext cx="455613" cy="43497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28" name="TextBox 44"/>
          <p:cNvSpPr txBox="1">
            <a:spLocks noChangeArrowheads="1"/>
          </p:cNvSpPr>
          <p:nvPr/>
        </p:nvSpPr>
        <p:spPr bwMode="auto">
          <a:xfrm>
            <a:off x="7574186" y="4492388"/>
            <a:ext cx="101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dirty="0">
                <a:solidFill>
                  <a:srgbClr val="435153"/>
                </a:solidFill>
              </a:rPr>
              <a:t>Console RJ45</a:t>
            </a:r>
          </a:p>
        </p:txBody>
      </p:sp>
      <p:cxnSp>
        <p:nvCxnSpPr>
          <p:cNvPr id="29" name="Straight Arrow Connector 28"/>
          <p:cNvCxnSpPr>
            <a:stCxn id="28" idx="0"/>
            <a:endCxn id="27" idx="2"/>
          </p:cNvCxnSpPr>
          <p:nvPr/>
        </p:nvCxnSpPr>
        <p:spPr>
          <a:xfrm flipV="1">
            <a:off x="8082186" y="4133613"/>
            <a:ext cx="0" cy="35877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460849" y="3808175"/>
            <a:ext cx="1590675" cy="29051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31" name="Rectangle 30"/>
          <p:cNvSpPr/>
          <p:nvPr/>
        </p:nvSpPr>
        <p:spPr>
          <a:xfrm>
            <a:off x="4267424" y="3811350"/>
            <a:ext cx="1590675" cy="29051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cxnSp>
        <p:nvCxnSpPr>
          <p:cNvPr id="32" name="Straight Arrow Connector 31"/>
          <p:cNvCxnSpPr>
            <a:stCxn id="7" idx="0"/>
            <a:endCxn id="31" idx="2"/>
          </p:cNvCxnSpPr>
          <p:nvPr/>
        </p:nvCxnSpPr>
        <p:spPr>
          <a:xfrm flipV="1">
            <a:off x="4295999" y="4101863"/>
            <a:ext cx="766762" cy="9953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0"/>
            <a:endCxn id="30" idx="2"/>
          </p:cNvCxnSpPr>
          <p:nvPr/>
        </p:nvCxnSpPr>
        <p:spPr>
          <a:xfrm flipH="1" flipV="1">
            <a:off x="3256186" y="4098688"/>
            <a:ext cx="1039813" cy="99853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036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996"/>
            <a:ext cx="11508179" cy="897625"/>
          </a:xfrm>
        </p:spPr>
        <p:txBody>
          <a:bodyPr/>
          <a:lstStyle/>
          <a:p>
            <a:r>
              <a:rPr lang="en-US" dirty="0" smtClean="0">
                <a:latin typeface="Rockwell" panose="02060603020205020403" pitchFamily="18" charset="0"/>
              </a:rPr>
              <a:t>Connect to a Router – Cont.</a:t>
            </a:r>
            <a:endParaRPr lang="en-US" dirty="0">
              <a:latin typeface="Rockwell" panose="02060603020205020403" pitchFamily="18" charset="0"/>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338" y="1042306"/>
            <a:ext cx="7945788" cy="382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129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6262</TotalTime>
  <Words>2740</Words>
  <Application>Microsoft Office PowerPoint</Application>
  <PresentationFormat>Widescreen</PresentationFormat>
  <Paragraphs>190</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Calibri Light</vt:lpstr>
      <vt:lpstr>Rockwell</vt:lpstr>
      <vt:lpstr>Office Theme</vt:lpstr>
      <vt:lpstr>COMPUTER NETWORK AND DESIGN</vt:lpstr>
      <vt:lpstr>Introduction to Routers</vt:lpstr>
      <vt:lpstr>Routers CPU and OS</vt:lpstr>
      <vt:lpstr>Routers Memory</vt:lpstr>
      <vt:lpstr>Routers Memory – Cont.</vt:lpstr>
      <vt:lpstr>Routers Memory – Cont.</vt:lpstr>
      <vt:lpstr>Connect to a Router</vt:lpstr>
      <vt:lpstr>Connect to a Router</vt:lpstr>
      <vt:lpstr>Connect to a Router – Cont.</vt:lpstr>
      <vt:lpstr>Connect to a Router – Cont.</vt:lpstr>
      <vt:lpstr>Bootset Files</vt:lpstr>
      <vt:lpstr>Router Bootup Process</vt:lpstr>
      <vt:lpstr>Router Bootup Process</vt:lpstr>
      <vt:lpstr>Router – show version command</vt:lpstr>
      <vt:lpstr>Router – show version command – Cont.</vt:lpstr>
      <vt:lpstr>Router – LAN Interfaces</vt:lpstr>
      <vt:lpstr>Router – WAN Interfaces</vt:lpstr>
      <vt:lpstr>Router Interfaces</vt:lpstr>
      <vt:lpstr>Router Interfaces – Cont.</vt:lpstr>
      <vt:lpstr>Configure Router Interfaces</vt:lpstr>
      <vt:lpstr>Configure Router Interfaces – Cont.</vt:lpstr>
      <vt:lpstr>Configure Router Interfaces – Cont.</vt:lpstr>
      <vt:lpstr>Router – Verify Interface Configuration</vt:lpstr>
      <vt:lpstr>Router – Verify Interface Configuration</vt:lpstr>
      <vt:lpstr>Router – Verify Interface Configuration</vt:lpstr>
      <vt:lpstr>Default Gateway for a Host</vt:lpstr>
      <vt:lpstr>Default Gateway for a Host – Cont.</vt:lpstr>
      <vt:lpstr>Default Gateway for a Switch</vt:lpstr>
      <vt:lpstr>Default Gateway for a Switch</vt:lpstr>
      <vt:lpstr>Introduction to Routing Table</vt:lpstr>
      <vt:lpstr>Introduction to Routing Table – Cont.</vt:lpstr>
      <vt:lpstr>Introduction to Routing Table – Cont.</vt:lpstr>
      <vt:lpstr>IPv4 Router Routing Table</vt:lpstr>
      <vt:lpstr>IPv4 Router Routing Table</vt:lpstr>
      <vt:lpstr>Directly Connected Routing Table Entries</vt:lpstr>
      <vt:lpstr>Directly Connected Routing Table Entries</vt:lpstr>
      <vt:lpstr>Remote Network Routing Table Entries</vt:lpstr>
      <vt:lpstr>Next-Hop Address</vt:lpstr>
      <vt:lpstr>Next-Hop Address –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 AND DESIGN</dc:title>
  <dc:creator>De La Cruz, Alberto</dc:creator>
  <cp:lastModifiedBy>delacruz</cp:lastModifiedBy>
  <cp:revision>568</cp:revision>
  <cp:lastPrinted>2015-09-10T18:27:47Z</cp:lastPrinted>
  <dcterms:created xsi:type="dcterms:W3CDTF">2015-08-17T19:07:10Z</dcterms:created>
  <dcterms:modified xsi:type="dcterms:W3CDTF">2015-11-10T18:00:30Z</dcterms:modified>
</cp:coreProperties>
</file>