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70" r:id="rId15"/>
    <p:sldId id="269" r:id="rId16"/>
    <p:sldId id="272" r:id="rId17"/>
    <p:sldId id="273" r:id="rId18"/>
    <p:sldId id="271" r:id="rId19"/>
    <p:sldId id="274" r:id="rId20"/>
    <p:sldId id="275" r:id="rId21"/>
    <p:sldId id="276" r:id="rId22"/>
    <p:sldId id="277" r:id="rId23"/>
    <p:sldId id="279" r:id="rId24"/>
    <p:sldId id="278"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C97697-C97B-4ABE-996C-D2930DDAF676}"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81E93-816B-4227-9D33-68A56B8C245F}" type="slidenum">
              <a:rPr lang="en-US" smtClean="0"/>
              <a:t>‹#›</a:t>
            </a:fld>
            <a:endParaRPr lang="en-US"/>
          </a:p>
        </p:txBody>
      </p:sp>
    </p:spTree>
    <p:extLst>
      <p:ext uri="{BB962C8B-B14F-4D97-AF65-F5344CB8AC3E}">
        <p14:creationId xmlns:p14="http://schemas.microsoft.com/office/powerpoint/2010/main" val="3910296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C97697-C97B-4ABE-996C-D2930DDAF676}"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81E93-816B-4227-9D33-68A56B8C245F}" type="slidenum">
              <a:rPr lang="en-US" smtClean="0"/>
              <a:t>‹#›</a:t>
            </a:fld>
            <a:endParaRPr lang="en-US"/>
          </a:p>
        </p:txBody>
      </p:sp>
    </p:spTree>
    <p:extLst>
      <p:ext uri="{BB962C8B-B14F-4D97-AF65-F5344CB8AC3E}">
        <p14:creationId xmlns:p14="http://schemas.microsoft.com/office/powerpoint/2010/main" val="381008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C97697-C97B-4ABE-996C-D2930DDAF676}"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81E93-816B-4227-9D33-68A56B8C245F}" type="slidenum">
              <a:rPr lang="en-US" smtClean="0"/>
              <a:t>‹#›</a:t>
            </a:fld>
            <a:endParaRPr lang="en-US"/>
          </a:p>
        </p:txBody>
      </p:sp>
    </p:spTree>
    <p:extLst>
      <p:ext uri="{BB962C8B-B14F-4D97-AF65-F5344CB8AC3E}">
        <p14:creationId xmlns:p14="http://schemas.microsoft.com/office/powerpoint/2010/main" val="175993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C97697-C97B-4ABE-996C-D2930DDAF676}"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81E93-816B-4227-9D33-68A56B8C245F}" type="slidenum">
              <a:rPr lang="en-US" smtClean="0"/>
              <a:t>‹#›</a:t>
            </a:fld>
            <a:endParaRPr lang="en-US"/>
          </a:p>
        </p:txBody>
      </p:sp>
    </p:spTree>
    <p:extLst>
      <p:ext uri="{BB962C8B-B14F-4D97-AF65-F5344CB8AC3E}">
        <p14:creationId xmlns:p14="http://schemas.microsoft.com/office/powerpoint/2010/main" val="1766706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C97697-C97B-4ABE-996C-D2930DDAF676}"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81E93-816B-4227-9D33-68A56B8C245F}" type="slidenum">
              <a:rPr lang="en-US" smtClean="0"/>
              <a:t>‹#›</a:t>
            </a:fld>
            <a:endParaRPr lang="en-US"/>
          </a:p>
        </p:txBody>
      </p:sp>
    </p:spTree>
    <p:extLst>
      <p:ext uri="{BB962C8B-B14F-4D97-AF65-F5344CB8AC3E}">
        <p14:creationId xmlns:p14="http://schemas.microsoft.com/office/powerpoint/2010/main" val="2257621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C97697-C97B-4ABE-996C-D2930DDAF676}" type="datetimeFigureOut">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81E93-816B-4227-9D33-68A56B8C245F}" type="slidenum">
              <a:rPr lang="en-US" smtClean="0"/>
              <a:t>‹#›</a:t>
            </a:fld>
            <a:endParaRPr lang="en-US"/>
          </a:p>
        </p:txBody>
      </p:sp>
    </p:spTree>
    <p:extLst>
      <p:ext uri="{BB962C8B-B14F-4D97-AF65-F5344CB8AC3E}">
        <p14:creationId xmlns:p14="http://schemas.microsoft.com/office/powerpoint/2010/main" val="1800441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C97697-C97B-4ABE-996C-D2930DDAF676}" type="datetimeFigureOut">
              <a:rPr lang="en-US" smtClean="0"/>
              <a:t>8/18/2015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981E93-816B-4227-9D33-68A56B8C245F}" type="slidenum">
              <a:rPr lang="en-US" smtClean="0"/>
              <a:t>‹#›</a:t>
            </a:fld>
            <a:endParaRPr lang="en-US"/>
          </a:p>
        </p:txBody>
      </p:sp>
    </p:spTree>
    <p:extLst>
      <p:ext uri="{BB962C8B-B14F-4D97-AF65-F5344CB8AC3E}">
        <p14:creationId xmlns:p14="http://schemas.microsoft.com/office/powerpoint/2010/main" val="1762282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C97697-C97B-4ABE-996C-D2930DDAF676}" type="datetimeFigureOut">
              <a:rPr lang="en-US" smtClean="0"/>
              <a:t>8/18/2015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981E93-816B-4227-9D33-68A56B8C245F}" type="slidenum">
              <a:rPr lang="en-US" smtClean="0"/>
              <a:t>‹#›</a:t>
            </a:fld>
            <a:endParaRPr lang="en-US"/>
          </a:p>
        </p:txBody>
      </p:sp>
    </p:spTree>
    <p:extLst>
      <p:ext uri="{BB962C8B-B14F-4D97-AF65-F5344CB8AC3E}">
        <p14:creationId xmlns:p14="http://schemas.microsoft.com/office/powerpoint/2010/main" val="4082320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C97697-C97B-4ABE-996C-D2930DDAF676}" type="datetimeFigureOut">
              <a:rPr lang="en-US" smtClean="0"/>
              <a:t>8/18/2015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981E93-816B-4227-9D33-68A56B8C245F}" type="slidenum">
              <a:rPr lang="en-US" smtClean="0"/>
              <a:t>‹#›</a:t>
            </a:fld>
            <a:endParaRPr lang="en-US"/>
          </a:p>
        </p:txBody>
      </p:sp>
    </p:spTree>
    <p:extLst>
      <p:ext uri="{BB962C8B-B14F-4D97-AF65-F5344CB8AC3E}">
        <p14:creationId xmlns:p14="http://schemas.microsoft.com/office/powerpoint/2010/main" val="361541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C97697-C97B-4ABE-996C-D2930DDAF676}" type="datetimeFigureOut">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81E93-816B-4227-9D33-68A56B8C245F}" type="slidenum">
              <a:rPr lang="en-US" smtClean="0"/>
              <a:t>‹#›</a:t>
            </a:fld>
            <a:endParaRPr lang="en-US"/>
          </a:p>
        </p:txBody>
      </p:sp>
    </p:spTree>
    <p:extLst>
      <p:ext uri="{BB962C8B-B14F-4D97-AF65-F5344CB8AC3E}">
        <p14:creationId xmlns:p14="http://schemas.microsoft.com/office/powerpoint/2010/main" val="165790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C97697-C97B-4ABE-996C-D2930DDAF676}" type="datetimeFigureOut">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81E93-816B-4227-9D33-68A56B8C245F}" type="slidenum">
              <a:rPr lang="en-US" smtClean="0"/>
              <a:t>‹#›</a:t>
            </a:fld>
            <a:endParaRPr lang="en-US"/>
          </a:p>
        </p:txBody>
      </p:sp>
    </p:spTree>
    <p:extLst>
      <p:ext uri="{BB962C8B-B14F-4D97-AF65-F5344CB8AC3E}">
        <p14:creationId xmlns:p14="http://schemas.microsoft.com/office/powerpoint/2010/main" val="313600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97697-C97B-4ABE-996C-D2930DDAF676}" type="datetimeFigureOut">
              <a:rPr lang="en-US" smtClean="0"/>
              <a:t>8/18/2015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981E93-816B-4227-9D33-68A56B8C245F}" type="slidenum">
              <a:rPr lang="en-US" smtClean="0"/>
              <a:t>‹#›</a:t>
            </a:fld>
            <a:endParaRPr lang="en-US"/>
          </a:p>
        </p:txBody>
      </p:sp>
    </p:spTree>
    <p:extLst>
      <p:ext uri="{BB962C8B-B14F-4D97-AF65-F5344CB8AC3E}">
        <p14:creationId xmlns:p14="http://schemas.microsoft.com/office/powerpoint/2010/main" val="2301729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Rockwell" panose="02060603020205020403" pitchFamily="18" charset="0"/>
              </a:rPr>
              <a:t>COMPUTER NETWORK AND DESIGN</a:t>
            </a:r>
            <a:endParaRPr lang="en-US" dirty="0">
              <a:latin typeface="Rockwell" panose="02060603020205020403" pitchFamily="18" charset="0"/>
            </a:endParaRPr>
          </a:p>
        </p:txBody>
      </p:sp>
      <p:sp>
        <p:nvSpPr>
          <p:cNvPr id="3" name="Subtitle 2"/>
          <p:cNvSpPr>
            <a:spLocks noGrp="1"/>
          </p:cNvSpPr>
          <p:nvPr>
            <p:ph type="subTitle" idx="1"/>
          </p:nvPr>
        </p:nvSpPr>
        <p:spPr/>
        <p:txBody>
          <a:bodyPr/>
          <a:lstStyle/>
          <a:p>
            <a:r>
              <a:rPr lang="en-US" dirty="0" smtClean="0">
                <a:latin typeface="Rockwell" panose="02060603020205020403" pitchFamily="18" charset="0"/>
              </a:rPr>
              <a:t>CSCI 3385K</a:t>
            </a:r>
          </a:p>
          <a:p>
            <a:endParaRPr lang="en-US" dirty="0"/>
          </a:p>
        </p:txBody>
      </p:sp>
    </p:spTree>
    <p:extLst>
      <p:ext uri="{BB962C8B-B14F-4D97-AF65-F5344CB8AC3E}">
        <p14:creationId xmlns:p14="http://schemas.microsoft.com/office/powerpoint/2010/main" val="4137249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fontScale="90000"/>
          </a:bodyPr>
          <a:lstStyle/>
          <a:p>
            <a:r>
              <a:rPr lang="en-US" dirty="0" smtClean="0">
                <a:latin typeface="Rockwell" panose="02060603020205020403" pitchFamily="18" charset="0"/>
              </a:rPr>
              <a:t>The seven layers of the OSI model – cont.</a:t>
            </a:r>
            <a:endParaRPr lang="en-US" dirty="0">
              <a:latin typeface="Rockwell" panose="02060603020205020403" pitchFamily="18" charset="0"/>
            </a:endParaRPr>
          </a:p>
        </p:txBody>
      </p:sp>
      <p:sp>
        <p:nvSpPr>
          <p:cNvPr id="3" name="Content Placeholder 2"/>
          <p:cNvSpPr>
            <a:spLocks noGrp="1"/>
          </p:cNvSpPr>
          <p:nvPr>
            <p:ph idx="1"/>
          </p:nvPr>
        </p:nvSpPr>
        <p:spPr>
          <a:xfrm>
            <a:off x="381000" y="1091043"/>
            <a:ext cx="5562600" cy="5330537"/>
          </a:xfrm>
        </p:spPr>
        <p:txBody>
          <a:bodyPr>
            <a:normAutofit fontScale="92500" lnSpcReduction="10000"/>
          </a:bodyPr>
          <a:lstStyle/>
          <a:p>
            <a:r>
              <a:rPr lang="en-US" dirty="0" smtClean="0">
                <a:latin typeface="Rockwell" panose="02060603020205020403" pitchFamily="18" charset="0"/>
              </a:rPr>
              <a:t>Layer 4: The Transport Layer </a:t>
            </a:r>
          </a:p>
          <a:p>
            <a:pPr lvl="1"/>
            <a:r>
              <a:rPr lang="en-US" dirty="0" smtClean="0">
                <a:latin typeface="Rockwell" panose="02060603020205020403" pitchFamily="18" charset="0"/>
              </a:rPr>
              <a:t>Segments data from the system of the sending host and reassembles the data into a data stream on the system of the receiving host.</a:t>
            </a:r>
          </a:p>
          <a:p>
            <a:pPr lvl="1"/>
            <a:r>
              <a:rPr lang="en-US" dirty="0" smtClean="0">
                <a:latin typeface="Rockwell" panose="02060603020205020403" pitchFamily="18" charset="0"/>
              </a:rPr>
              <a:t>The boundary between the transport layer and the session layer can be thought of as the boundary between application protocols and data-flow protocols.</a:t>
            </a:r>
          </a:p>
          <a:p>
            <a:pPr lvl="1"/>
            <a:r>
              <a:rPr lang="en-US" dirty="0" smtClean="0">
                <a:latin typeface="Rockwell" panose="02060603020205020403" pitchFamily="18" charset="0"/>
              </a:rPr>
              <a:t>Shields the upper layers from transport implementation details.</a:t>
            </a:r>
          </a:p>
          <a:p>
            <a:pPr lvl="1"/>
            <a:r>
              <a:rPr lang="en-US" dirty="0" smtClean="0">
                <a:latin typeface="Rockwell" panose="02060603020205020403" pitchFamily="18" charset="0"/>
              </a:rPr>
              <a:t>Establishes, maintain and properly terminates virtual circuits</a:t>
            </a:r>
          </a:p>
          <a:p>
            <a:pPr lvl="1"/>
            <a:r>
              <a:rPr lang="en-US" dirty="0" smtClean="0">
                <a:latin typeface="Rockwell" panose="02060603020205020403" pitchFamily="18" charset="0"/>
              </a:rPr>
              <a:t>Transport error detection and recovery and information flow control ensure reliable service</a:t>
            </a:r>
          </a:p>
          <a:p>
            <a:pPr lvl="1"/>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pic>
        <p:nvPicPr>
          <p:cNvPr id="5" name="Picture 4"/>
          <p:cNvPicPr>
            <a:picLocks noChangeAspect="1"/>
          </p:cNvPicPr>
          <p:nvPr/>
        </p:nvPicPr>
        <p:blipFill>
          <a:blip r:embed="rId2"/>
          <a:stretch>
            <a:fillRect/>
          </a:stretch>
        </p:blipFill>
        <p:spPr>
          <a:xfrm>
            <a:off x="5902090" y="1095375"/>
            <a:ext cx="6200775" cy="4667250"/>
          </a:xfrm>
          <a:prstGeom prst="rect">
            <a:avLst/>
          </a:prstGeom>
        </p:spPr>
      </p:pic>
    </p:spTree>
    <p:extLst>
      <p:ext uri="{BB962C8B-B14F-4D97-AF65-F5344CB8AC3E}">
        <p14:creationId xmlns:p14="http://schemas.microsoft.com/office/powerpoint/2010/main" val="343905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fontScale="90000"/>
          </a:bodyPr>
          <a:lstStyle/>
          <a:p>
            <a:r>
              <a:rPr lang="en-US" dirty="0" smtClean="0">
                <a:latin typeface="Rockwell" panose="02060603020205020403" pitchFamily="18" charset="0"/>
              </a:rPr>
              <a:t>The seven layers of the OSI model – cont.</a:t>
            </a:r>
            <a:endParaRPr lang="en-US" dirty="0">
              <a:latin typeface="Rockwell" panose="02060603020205020403" pitchFamily="18" charset="0"/>
            </a:endParaRPr>
          </a:p>
        </p:txBody>
      </p:sp>
      <p:sp>
        <p:nvSpPr>
          <p:cNvPr id="3" name="Content Placeholder 2"/>
          <p:cNvSpPr>
            <a:spLocks noGrp="1"/>
          </p:cNvSpPr>
          <p:nvPr>
            <p:ph idx="1"/>
          </p:nvPr>
        </p:nvSpPr>
        <p:spPr>
          <a:xfrm>
            <a:off x="381000" y="1091043"/>
            <a:ext cx="5562600" cy="5330537"/>
          </a:xfrm>
        </p:spPr>
        <p:txBody>
          <a:bodyPr>
            <a:normAutofit lnSpcReduction="10000"/>
          </a:bodyPr>
          <a:lstStyle/>
          <a:p>
            <a:r>
              <a:rPr lang="en-US" dirty="0" smtClean="0">
                <a:latin typeface="Rockwell" panose="02060603020205020403" pitchFamily="18" charset="0"/>
              </a:rPr>
              <a:t>Layer 5: The Session Layer </a:t>
            </a:r>
          </a:p>
          <a:p>
            <a:pPr lvl="1"/>
            <a:r>
              <a:rPr lang="en-US" dirty="0" smtClean="0">
                <a:latin typeface="Rockwell" panose="02060603020205020403" pitchFamily="18" charset="0"/>
              </a:rPr>
              <a:t>Establishes, manages and terminates sessions between two communicating hosts.</a:t>
            </a:r>
          </a:p>
          <a:p>
            <a:pPr lvl="1"/>
            <a:r>
              <a:rPr lang="en-US" dirty="0" smtClean="0">
                <a:latin typeface="Rockwell" panose="02060603020205020403" pitchFamily="18" charset="0"/>
              </a:rPr>
              <a:t>Synchronizes dialog between the presentation layer of the two host and manages their data exchange</a:t>
            </a:r>
          </a:p>
          <a:p>
            <a:pPr lvl="1"/>
            <a:r>
              <a:rPr lang="en-US" dirty="0" smtClean="0">
                <a:latin typeface="Rockwell" panose="02060603020205020403" pitchFamily="18" charset="0"/>
              </a:rPr>
              <a:t>Keep tracks of which users communicates on which path.</a:t>
            </a:r>
          </a:p>
          <a:p>
            <a:pPr lvl="1"/>
            <a:r>
              <a:rPr lang="en-US" dirty="0" smtClean="0">
                <a:latin typeface="Rockwell" panose="02060603020205020403" pitchFamily="18" charset="0"/>
              </a:rPr>
              <a:t>Offers provisions for efficient data transfer, class of service (</a:t>
            </a:r>
            <a:r>
              <a:rPr lang="en-US" dirty="0" err="1" smtClean="0">
                <a:latin typeface="Rockwell" panose="02060603020205020403" pitchFamily="18" charset="0"/>
              </a:rPr>
              <a:t>CoS</a:t>
            </a:r>
            <a:r>
              <a:rPr lang="en-US" dirty="0" smtClean="0">
                <a:latin typeface="Rockwell" panose="02060603020205020403" pitchFamily="18" charset="0"/>
              </a:rPr>
              <a:t>), and exception reporting of session layer, presentation layer and application layer problems</a:t>
            </a:r>
          </a:p>
          <a:p>
            <a:pPr lvl="1"/>
            <a:endParaRPr lang="en-US" dirty="0" smtClean="0">
              <a:latin typeface="Rockwell" panose="02060603020205020403" pitchFamily="18" charset="0"/>
            </a:endParaRPr>
          </a:p>
          <a:p>
            <a:pPr lvl="1"/>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pic>
        <p:nvPicPr>
          <p:cNvPr id="4" name="Picture 3"/>
          <p:cNvPicPr>
            <a:picLocks noChangeAspect="1"/>
          </p:cNvPicPr>
          <p:nvPr/>
        </p:nvPicPr>
        <p:blipFill>
          <a:blip r:embed="rId2"/>
          <a:stretch>
            <a:fillRect/>
          </a:stretch>
        </p:blipFill>
        <p:spPr>
          <a:xfrm>
            <a:off x="5949036" y="1100137"/>
            <a:ext cx="6172200" cy="4657725"/>
          </a:xfrm>
          <a:prstGeom prst="rect">
            <a:avLst/>
          </a:prstGeom>
        </p:spPr>
      </p:pic>
    </p:spTree>
    <p:extLst>
      <p:ext uri="{BB962C8B-B14F-4D97-AF65-F5344CB8AC3E}">
        <p14:creationId xmlns:p14="http://schemas.microsoft.com/office/powerpoint/2010/main" val="2201870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fontScale="90000"/>
          </a:bodyPr>
          <a:lstStyle/>
          <a:p>
            <a:r>
              <a:rPr lang="en-US" dirty="0" smtClean="0">
                <a:latin typeface="Rockwell" panose="02060603020205020403" pitchFamily="18" charset="0"/>
              </a:rPr>
              <a:t>The seven layers of the OSI model – cont.</a:t>
            </a:r>
            <a:endParaRPr lang="en-US" dirty="0">
              <a:latin typeface="Rockwell" panose="02060603020205020403" pitchFamily="18" charset="0"/>
            </a:endParaRPr>
          </a:p>
        </p:txBody>
      </p:sp>
      <p:sp>
        <p:nvSpPr>
          <p:cNvPr id="3" name="Content Placeholder 2"/>
          <p:cNvSpPr>
            <a:spLocks noGrp="1"/>
          </p:cNvSpPr>
          <p:nvPr>
            <p:ph idx="1"/>
          </p:nvPr>
        </p:nvSpPr>
        <p:spPr>
          <a:xfrm>
            <a:off x="381000" y="1091043"/>
            <a:ext cx="5562600" cy="5330537"/>
          </a:xfrm>
        </p:spPr>
        <p:txBody>
          <a:bodyPr>
            <a:normAutofit/>
          </a:bodyPr>
          <a:lstStyle/>
          <a:p>
            <a:r>
              <a:rPr lang="en-US" dirty="0" smtClean="0">
                <a:latin typeface="Rockwell" panose="02060603020205020403" pitchFamily="18" charset="0"/>
              </a:rPr>
              <a:t>Layer 6: The Presentation Layer </a:t>
            </a:r>
          </a:p>
          <a:p>
            <a:pPr lvl="1"/>
            <a:r>
              <a:rPr lang="en-US" dirty="0" smtClean="0">
                <a:latin typeface="Rockwell" panose="02060603020205020403" pitchFamily="18" charset="0"/>
              </a:rPr>
              <a:t>Ensures that the information sent at the application of one system is readable by the application layer of another system</a:t>
            </a:r>
          </a:p>
          <a:p>
            <a:pPr lvl="1"/>
            <a:r>
              <a:rPr lang="en-US" dirty="0" smtClean="0">
                <a:latin typeface="Rockwell" panose="02060603020205020403" pitchFamily="18" charset="0"/>
              </a:rPr>
              <a:t>Translate between multiple data format by using a common format</a:t>
            </a:r>
          </a:p>
          <a:p>
            <a:pPr lvl="1"/>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pic>
        <p:nvPicPr>
          <p:cNvPr id="5" name="Picture 4"/>
          <p:cNvPicPr>
            <a:picLocks noChangeAspect="1"/>
          </p:cNvPicPr>
          <p:nvPr/>
        </p:nvPicPr>
        <p:blipFill>
          <a:blip r:embed="rId2"/>
          <a:stretch>
            <a:fillRect/>
          </a:stretch>
        </p:blipFill>
        <p:spPr>
          <a:xfrm>
            <a:off x="5911629" y="1085850"/>
            <a:ext cx="6181725" cy="4686300"/>
          </a:xfrm>
          <a:prstGeom prst="rect">
            <a:avLst/>
          </a:prstGeom>
        </p:spPr>
      </p:pic>
    </p:spTree>
    <p:extLst>
      <p:ext uri="{BB962C8B-B14F-4D97-AF65-F5344CB8AC3E}">
        <p14:creationId xmlns:p14="http://schemas.microsoft.com/office/powerpoint/2010/main" val="4035209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fontScale="90000"/>
          </a:bodyPr>
          <a:lstStyle/>
          <a:p>
            <a:r>
              <a:rPr lang="en-US" dirty="0" smtClean="0">
                <a:latin typeface="Rockwell" panose="02060603020205020403" pitchFamily="18" charset="0"/>
              </a:rPr>
              <a:t>The seven layers of the OSI model – cont.</a:t>
            </a:r>
            <a:endParaRPr lang="en-US" dirty="0">
              <a:latin typeface="Rockwell" panose="02060603020205020403" pitchFamily="18" charset="0"/>
            </a:endParaRPr>
          </a:p>
        </p:txBody>
      </p:sp>
      <p:sp>
        <p:nvSpPr>
          <p:cNvPr id="3" name="Content Placeholder 2"/>
          <p:cNvSpPr>
            <a:spLocks noGrp="1"/>
          </p:cNvSpPr>
          <p:nvPr>
            <p:ph idx="1"/>
          </p:nvPr>
        </p:nvSpPr>
        <p:spPr>
          <a:xfrm>
            <a:off x="381000" y="1091043"/>
            <a:ext cx="5562600" cy="5330537"/>
          </a:xfrm>
        </p:spPr>
        <p:txBody>
          <a:bodyPr>
            <a:normAutofit/>
          </a:bodyPr>
          <a:lstStyle/>
          <a:p>
            <a:r>
              <a:rPr lang="en-US" dirty="0" smtClean="0">
                <a:latin typeface="Rockwell" panose="02060603020205020403" pitchFamily="18" charset="0"/>
              </a:rPr>
              <a:t>Layer 7: The Application Layer </a:t>
            </a:r>
          </a:p>
          <a:p>
            <a:pPr lvl="1"/>
            <a:r>
              <a:rPr lang="en-US" dirty="0" smtClean="0">
                <a:latin typeface="Rockwell" panose="02060603020205020403" pitchFamily="18" charset="0"/>
              </a:rPr>
              <a:t>Provides network services to the applications of the users such as e-mail, file transfer and terminal emulation</a:t>
            </a:r>
          </a:p>
          <a:p>
            <a:pPr lvl="1"/>
            <a:r>
              <a:rPr lang="en-US" dirty="0" smtClean="0">
                <a:latin typeface="Rockwell" panose="02060603020205020403" pitchFamily="18" charset="0"/>
              </a:rPr>
              <a:t>Establishes the availability of intended communication partners and synchronizes and establishes agreement on procedures  for error recovery and control of data integrity</a:t>
            </a:r>
          </a:p>
          <a:p>
            <a:pPr lvl="1"/>
            <a:r>
              <a:rPr lang="en-US" dirty="0" smtClean="0">
                <a:latin typeface="Rockwell" panose="02060603020205020403" pitchFamily="18" charset="0"/>
              </a:rPr>
              <a:t>It does not provide services to any other OSI layer but only to applications outside the OSI model</a:t>
            </a:r>
          </a:p>
          <a:p>
            <a:pPr lvl="1"/>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pic>
        <p:nvPicPr>
          <p:cNvPr id="5" name="Picture 4"/>
          <p:cNvPicPr>
            <a:picLocks noChangeAspect="1"/>
          </p:cNvPicPr>
          <p:nvPr/>
        </p:nvPicPr>
        <p:blipFill>
          <a:blip r:embed="rId2"/>
          <a:stretch>
            <a:fillRect/>
          </a:stretch>
        </p:blipFill>
        <p:spPr>
          <a:xfrm>
            <a:off x="5911629" y="1085850"/>
            <a:ext cx="6181725" cy="4686300"/>
          </a:xfrm>
          <a:prstGeom prst="rect">
            <a:avLst/>
          </a:prstGeom>
        </p:spPr>
      </p:pic>
    </p:spTree>
    <p:extLst>
      <p:ext uri="{BB962C8B-B14F-4D97-AF65-F5344CB8AC3E}">
        <p14:creationId xmlns:p14="http://schemas.microsoft.com/office/powerpoint/2010/main" val="3732333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Encapsulation and De-Encapsulation</a:t>
            </a:r>
            <a:endParaRPr lang="en-US" dirty="0">
              <a:latin typeface="Rockwell" panose="02060603020205020403" pitchFamily="18" charset="0"/>
            </a:endParaRPr>
          </a:p>
        </p:txBody>
      </p:sp>
      <p:sp>
        <p:nvSpPr>
          <p:cNvPr id="3" name="Content Placeholder 2"/>
          <p:cNvSpPr>
            <a:spLocks noGrp="1"/>
          </p:cNvSpPr>
          <p:nvPr>
            <p:ph idx="1"/>
          </p:nvPr>
        </p:nvSpPr>
        <p:spPr>
          <a:xfrm>
            <a:off x="381000" y="1091043"/>
            <a:ext cx="5399314" cy="5330537"/>
          </a:xfrm>
        </p:spPr>
        <p:txBody>
          <a:bodyPr>
            <a:normAutofit/>
          </a:bodyPr>
          <a:lstStyle/>
          <a:p>
            <a:r>
              <a:rPr lang="en-US" dirty="0" smtClean="0">
                <a:latin typeface="Rockwell" panose="02060603020205020403" pitchFamily="18" charset="0"/>
              </a:rPr>
              <a:t>Information to be transmitted over the network must undergo a process of conversion at both the sending and the receiving end of the communication. This process is known as encapsulation and de-encapsulation of data</a:t>
            </a:r>
          </a:p>
          <a:p>
            <a:endParaRPr lang="en-US" dirty="0" smtClean="0">
              <a:latin typeface="Rockwell" panose="02060603020205020403" pitchFamily="18" charset="0"/>
            </a:endParaRPr>
          </a:p>
          <a:p>
            <a:pPr lvl="1"/>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pic>
        <p:nvPicPr>
          <p:cNvPr id="4" name="Picture 3"/>
          <p:cNvPicPr>
            <a:picLocks noChangeAspect="1"/>
          </p:cNvPicPr>
          <p:nvPr/>
        </p:nvPicPr>
        <p:blipFill>
          <a:blip r:embed="rId2"/>
          <a:stretch>
            <a:fillRect/>
          </a:stretch>
        </p:blipFill>
        <p:spPr>
          <a:xfrm>
            <a:off x="5890532" y="1016866"/>
            <a:ext cx="6181725" cy="4695825"/>
          </a:xfrm>
          <a:prstGeom prst="rect">
            <a:avLst/>
          </a:prstGeom>
        </p:spPr>
      </p:pic>
    </p:spTree>
    <p:extLst>
      <p:ext uri="{BB962C8B-B14F-4D97-AF65-F5344CB8AC3E}">
        <p14:creationId xmlns:p14="http://schemas.microsoft.com/office/powerpoint/2010/main" val="4088344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Encapsulation</a:t>
            </a:r>
            <a:endParaRPr lang="en-US" dirty="0">
              <a:latin typeface="Rockwell" panose="02060603020205020403" pitchFamily="18" charset="0"/>
            </a:endParaRPr>
          </a:p>
        </p:txBody>
      </p:sp>
      <p:sp>
        <p:nvSpPr>
          <p:cNvPr id="3" name="Content Placeholder 2"/>
          <p:cNvSpPr>
            <a:spLocks noGrp="1"/>
          </p:cNvSpPr>
          <p:nvPr>
            <p:ph idx="1"/>
          </p:nvPr>
        </p:nvSpPr>
        <p:spPr>
          <a:xfrm>
            <a:off x="380999" y="1091043"/>
            <a:ext cx="10765971" cy="5330537"/>
          </a:xfrm>
        </p:spPr>
        <p:txBody>
          <a:bodyPr>
            <a:normAutofit/>
          </a:bodyPr>
          <a:lstStyle/>
          <a:p>
            <a:r>
              <a:rPr lang="en-US" dirty="0" smtClean="0">
                <a:latin typeface="Rockwell" panose="02060603020205020403" pitchFamily="18" charset="0"/>
              </a:rPr>
              <a:t>Information sent on the network is referred to as data or data packets.</a:t>
            </a:r>
          </a:p>
          <a:p>
            <a:r>
              <a:rPr lang="en-US" dirty="0" smtClean="0">
                <a:latin typeface="Rockwell" panose="02060603020205020403" pitchFamily="18" charset="0"/>
              </a:rPr>
              <a:t>Encapsulation wraps data with the necessary protocol information before network transit.</a:t>
            </a:r>
          </a:p>
          <a:p>
            <a:r>
              <a:rPr lang="en-US" dirty="0" smtClean="0">
                <a:latin typeface="Rockwell" panose="02060603020205020403" pitchFamily="18" charset="0"/>
              </a:rPr>
              <a:t>As data moves through each layer of the OSI model, each layer adds a header (and a trailer, if applicable) to the data before passing it down to a lower layer.</a:t>
            </a:r>
          </a:p>
          <a:p>
            <a:r>
              <a:rPr lang="en-US" dirty="0" smtClean="0">
                <a:latin typeface="Rockwell" panose="02060603020205020403" pitchFamily="18" charset="0"/>
              </a:rPr>
              <a:t>Headers and trailers contain control information for the network devices and receivers to ensure proper delivery of the data and to ensure that the receiver can correctly interpret the data</a:t>
            </a:r>
          </a:p>
          <a:p>
            <a:endParaRPr lang="en-US" dirty="0" smtClean="0">
              <a:latin typeface="Rockwell" panose="02060603020205020403" pitchFamily="18" charset="0"/>
            </a:endParaRPr>
          </a:p>
          <a:p>
            <a:pPr lvl="1"/>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spTree>
    <p:extLst>
      <p:ext uri="{BB962C8B-B14F-4D97-AF65-F5344CB8AC3E}">
        <p14:creationId xmlns:p14="http://schemas.microsoft.com/office/powerpoint/2010/main" val="2913671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Encapsulation - steps</a:t>
            </a:r>
            <a:endParaRPr lang="en-US" dirty="0">
              <a:latin typeface="Rockwell" panose="02060603020205020403" pitchFamily="18" charset="0"/>
            </a:endParaRPr>
          </a:p>
        </p:txBody>
      </p:sp>
      <p:sp>
        <p:nvSpPr>
          <p:cNvPr id="3" name="Content Placeholder 2"/>
          <p:cNvSpPr>
            <a:spLocks noGrp="1"/>
          </p:cNvSpPr>
          <p:nvPr>
            <p:ph idx="1"/>
          </p:nvPr>
        </p:nvSpPr>
        <p:spPr>
          <a:xfrm>
            <a:off x="380999" y="1091043"/>
            <a:ext cx="10765971" cy="5330537"/>
          </a:xfrm>
        </p:spPr>
        <p:txBody>
          <a:bodyPr>
            <a:normAutofit/>
          </a:bodyPr>
          <a:lstStyle/>
          <a:p>
            <a:r>
              <a:rPr lang="en-US" dirty="0" smtClean="0">
                <a:latin typeface="Rockwell" panose="02060603020205020403" pitchFamily="18" charset="0"/>
              </a:rPr>
              <a:t>Step 1: user data is sent from an application to the application layer.</a:t>
            </a:r>
          </a:p>
          <a:p>
            <a:r>
              <a:rPr lang="en-US" dirty="0" smtClean="0">
                <a:latin typeface="Rockwell" panose="02060603020205020403" pitchFamily="18" charset="0"/>
              </a:rPr>
              <a:t>Step 2: Application layer adds the application layer header to the user data. The layer 7 header and the original user data become the data that is passed down to the presentation layer.</a:t>
            </a:r>
          </a:p>
          <a:p>
            <a:r>
              <a:rPr lang="en-US" dirty="0" smtClean="0">
                <a:latin typeface="Rockwell" panose="02060603020205020403" pitchFamily="18" charset="0"/>
              </a:rPr>
              <a:t>Step 3: Presentation layer adds the presentation layer header to the data. This then becomes the data that is passed down to the session layer.</a:t>
            </a:r>
          </a:p>
          <a:p>
            <a:r>
              <a:rPr lang="en-US" dirty="0" smtClean="0">
                <a:latin typeface="Rockwell" panose="02060603020205020403" pitchFamily="18" charset="0"/>
              </a:rPr>
              <a:t>Step 4: Session layer adds the session layer header to the data. This then becomes the data that is passed down to the network layer.</a:t>
            </a:r>
          </a:p>
          <a:p>
            <a:endParaRPr lang="en-US" dirty="0" smtClean="0">
              <a:latin typeface="Rockwell" panose="02060603020205020403" pitchFamily="18" charset="0"/>
            </a:endParaRPr>
          </a:p>
          <a:p>
            <a:pPr lvl="1"/>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spTree>
    <p:extLst>
      <p:ext uri="{BB962C8B-B14F-4D97-AF65-F5344CB8AC3E}">
        <p14:creationId xmlns:p14="http://schemas.microsoft.com/office/powerpoint/2010/main" val="9702375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Encapsulation - steps</a:t>
            </a:r>
            <a:endParaRPr lang="en-US" dirty="0">
              <a:latin typeface="Rockwell" panose="02060603020205020403" pitchFamily="18" charset="0"/>
            </a:endParaRPr>
          </a:p>
        </p:txBody>
      </p:sp>
      <p:sp>
        <p:nvSpPr>
          <p:cNvPr id="3" name="Content Placeholder 2"/>
          <p:cNvSpPr>
            <a:spLocks noGrp="1"/>
          </p:cNvSpPr>
          <p:nvPr>
            <p:ph idx="1"/>
          </p:nvPr>
        </p:nvSpPr>
        <p:spPr>
          <a:xfrm>
            <a:off x="380999" y="1091043"/>
            <a:ext cx="10765971" cy="5330537"/>
          </a:xfrm>
        </p:spPr>
        <p:txBody>
          <a:bodyPr>
            <a:normAutofit lnSpcReduction="10000"/>
          </a:bodyPr>
          <a:lstStyle/>
          <a:p>
            <a:r>
              <a:rPr lang="en-US" dirty="0" smtClean="0">
                <a:latin typeface="Rockwell" panose="02060603020205020403" pitchFamily="18" charset="0"/>
              </a:rPr>
              <a:t>Step 5: Transport layer adds the transport layer header to the data. This then becomes the data that is passed down to the network layer</a:t>
            </a:r>
          </a:p>
          <a:p>
            <a:r>
              <a:rPr lang="en-US" dirty="0" smtClean="0">
                <a:latin typeface="Rockwell" panose="02060603020205020403" pitchFamily="18" charset="0"/>
              </a:rPr>
              <a:t>Step 6: Network layer adds the network layer header to the user data. This then becomes the data that is passed down to the data link layer.</a:t>
            </a:r>
          </a:p>
          <a:p>
            <a:r>
              <a:rPr lang="en-US" dirty="0" smtClean="0">
                <a:latin typeface="Rockwell" panose="02060603020205020403" pitchFamily="18" charset="0"/>
              </a:rPr>
              <a:t>Step 7: Data Link layer adds the data link layer header to the data.  A Layer 2 trailer is usually the frame check sequence (FCS) which is used by the receiver to detect whether the data is in error. This then becomes the data that is passed down to the physical layer.</a:t>
            </a:r>
          </a:p>
          <a:p>
            <a:r>
              <a:rPr lang="en-US" dirty="0" smtClean="0">
                <a:latin typeface="Rockwell" panose="02060603020205020403" pitchFamily="18" charset="0"/>
              </a:rPr>
              <a:t>Step 8: Physical layer then transmits the bits onto the network media</a:t>
            </a:r>
          </a:p>
          <a:p>
            <a:endParaRPr lang="en-US" dirty="0" smtClean="0">
              <a:latin typeface="Rockwell" panose="02060603020205020403" pitchFamily="18" charset="0"/>
            </a:endParaRPr>
          </a:p>
          <a:p>
            <a:pPr lvl="1"/>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spTree>
    <p:extLst>
      <p:ext uri="{BB962C8B-B14F-4D97-AF65-F5344CB8AC3E}">
        <p14:creationId xmlns:p14="http://schemas.microsoft.com/office/powerpoint/2010/main" val="22807777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Encapsulation</a:t>
            </a:r>
            <a:endParaRPr lang="en-US" dirty="0">
              <a:latin typeface="Rockwell" panose="02060603020205020403" pitchFamily="18" charset="0"/>
            </a:endParaRPr>
          </a:p>
        </p:txBody>
      </p:sp>
      <p:pic>
        <p:nvPicPr>
          <p:cNvPr id="4" name="Picture 3"/>
          <p:cNvPicPr>
            <a:picLocks noChangeAspect="1"/>
          </p:cNvPicPr>
          <p:nvPr/>
        </p:nvPicPr>
        <p:blipFill>
          <a:blip r:embed="rId2"/>
          <a:stretch>
            <a:fillRect/>
          </a:stretch>
        </p:blipFill>
        <p:spPr>
          <a:xfrm>
            <a:off x="1960790" y="864466"/>
            <a:ext cx="7660784" cy="5819363"/>
          </a:xfrm>
          <a:prstGeom prst="rect">
            <a:avLst/>
          </a:prstGeom>
        </p:spPr>
      </p:pic>
    </p:spTree>
    <p:extLst>
      <p:ext uri="{BB962C8B-B14F-4D97-AF65-F5344CB8AC3E}">
        <p14:creationId xmlns:p14="http://schemas.microsoft.com/office/powerpoint/2010/main" val="30684095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De-Encapsulation - steps</a:t>
            </a:r>
            <a:endParaRPr lang="en-US" dirty="0">
              <a:latin typeface="Rockwell" panose="02060603020205020403" pitchFamily="18" charset="0"/>
            </a:endParaRPr>
          </a:p>
        </p:txBody>
      </p:sp>
      <p:sp>
        <p:nvSpPr>
          <p:cNvPr id="3" name="Content Placeholder 2"/>
          <p:cNvSpPr>
            <a:spLocks noGrp="1"/>
          </p:cNvSpPr>
          <p:nvPr>
            <p:ph idx="1"/>
          </p:nvPr>
        </p:nvSpPr>
        <p:spPr>
          <a:xfrm>
            <a:off x="380999" y="1091043"/>
            <a:ext cx="10765971" cy="5330537"/>
          </a:xfrm>
        </p:spPr>
        <p:txBody>
          <a:bodyPr>
            <a:normAutofit fontScale="92500" lnSpcReduction="10000"/>
          </a:bodyPr>
          <a:lstStyle/>
          <a:p>
            <a:pPr marL="0" indent="0">
              <a:buNone/>
            </a:pPr>
            <a:r>
              <a:rPr lang="en-US" dirty="0" smtClean="0">
                <a:latin typeface="Rockwell" panose="02060603020205020403" pitchFamily="18" charset="0"/>
              </a:rPr>
              <a:t>When the remote device receives a sequence of bits, the physical layer at the remote device passes the bits to the data link layer for manipulation. The data link layer performs the following steps:</a:t>
            </a:r>
          </a:p>
          <a:p>
            <a:r>
              <a:rPr lang="en-US" dirty="0" smtClean="0">
                <a:latin typeface="Rockwell" panose="02060603020205020403" pitchFamily="18" charset="0"/>
              </a:rPr>
              <a:t>Step 1: Data link layer checks the data-link trailer (FSC) to see if the data is in error.</a:t>
            </a:r>
          </a:p>
          <a:p>
            <a:r>
              <a:rPr lang="en-US" dirty="0" smtClean="0">
                <a:latin typeface="Rockwell" panose="02060603020205020403" pitchFamily="18" charset="0"/>
              </a:rPr>
              <a:t>Step 2: If data is in error, it may be discarded, and the data link may ask for data to be retransmitted.</a:t>
            </a:r>
          </a:p>
          <a:p>
            <a:r>
              <a:rPr lang="en-US" dirty="0" smtClean="0">
                <a:latin typeface="Rockwell" panose="02060603020205020403" pitchFamily="18" charset="0"/>
              </a:rPr>
              <a:t>Step 3: If data is not in error, the data link layer reads and interprets the control information in the data-link header</a:t>
            </a:r>
          </a:p>
          <a:p>
            <a:r>
              <a:rPr lang="en-US" dirty="0" smtClean="0">
                <a:latin typeface="Rockwell" panose="02060603020205020403" pitchFamily="18" charset="0"/>
              </a:rPr>
              <a:t>Step 4: Data link layer strips the data-link header and trailer, and then passes the remaining data up to the network layer based on the control information in the data-link layer</a:t>
            </a:r>
          </a:p>
          <a:p>
            <a:pPr marL="0" indent="0">
              <a:buNone/>
            </a:pPr>
            <a:r>
              <a:rPr lang="en-US" dirty="0" smtClean="0">
                <a:latin typeface="Rockwell" panose="02060603020205020403" pitchFamily="18" charset="0"/>
              </a:rPr>
              <a:t>This process is referred to as de-encapsulation. Each subsequent layer performs a similar de-encapsulation process.</a:t>
            </a:r>
          </a:p>
          <a:p>
            <a:endParaRPr lang="en-US" dirty="0" smtClean="0">
              <a:latin typeface="Rockwell" panose="02060603020205020403" pitchFamily="18" charset="0"/>
            </a:endParaRPr>
          </a:p>
          <a:p>
            <a:pPr lvl="1"/>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spTree>
    <p:extLst>
      <p:ext uri="{BB962C8B-B14F-4D97-AF65-F5344CB8AC3E}">
        <p14:creationId xmlns:p14="http://schemas.microsoft.com/office/powerpoint/2010/main" val="476580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panose="02060603020205020403" pitchFamily="18" charset="0"/>
              </a:rPr>
              <a:t>Host-to-Host Communications Model</a:t>
            </a:r>
            <a:endParaRPr lang="en-US" dirty="0">
              <a:latin typeface="Rockwell" panose="02060603020205020403" pitchFamily="18" charset="0"/>
            </a:endParaRPr>
          </a:p>
        </p:txBody>
      </p:sp>
      <p:sp>
        <p:nvSpPr>
          <p:cNvPr id="3" name="Content Placeholder 2"/>
          <p:cNvSpPr>
            <a:spLocks noGrp="1"/>
          </p:cNvSpPr>
          <p:nvPr>
            <p:ph idx="1"/>
          </p:nvPr>
        </p:nvSpPr>
        <p:spPr/>
        <p:txBody>
          <a:bodyPr>
            <a:normAutofit/>
          </a:bodyPr>
          <a:lstStyle/>
          <a:p>
            <a:r>
              <a:rPr lang="en-US" dirty="0" smtClean="0">
                <a:latin typeface="Rockwell" panose="02060603020205020403" pitchFamily="18" charset="0"/>
              </a:rPr>
              <a:t>Older model</a:t>
            </a:r>
          </a:p>
          <a:p>
            <a:pPr lvl="1"/>
            <a:r>
              <a:rPr lang="en-US" dirty="0" smtClean="0">
                <a:latin typeface="Rockwell" panose="02060603020205020403" pitchFamily="18" charset="0"/>
              </a:rPr>
              <a:t>Proprietary</a:t>
            </a:r>
          </a:p>
          <a:p>
            <a:pPr lvl="1"/>
            <a:r>
              <a:rPr lang="en-US" dirty="0" smtClean="0">
                <a:latin typeface="Rockwell" panose="02060603020205020403" pitchFamily="18" charset="0"/>
              </a:rPr>
              <a:t>Application and combinations software controlled by one vendor</a:t>
            </a:r>
          </a:p>
          <a:p>
            <a:r>
              <a:rPr lang="en-US" dirty="0" smtClean="0">
                <a:latin typeface="Rockwell" panose="02060603020205020403" pitchFamily="18" charset="0"/>
              </a:rPr>
              <a:t>Standards-based model</a:t>
            </a:r>
          </a:p>
          <a:p>
            <a:pPr lvl="1"/>
            <a:r>
              <a:rPr lang="en-US" dirty="0" smtClean="0">
                <a:latin typeface="Rockwell" panose="02060603020205020403" pitchFamily="18" charset="0"/>
              </a:rPr>
              <a:t>Multivendor software</a:t>
            </a:r>
          </a:p>
          <a:p>
            <a:pPr lvl="1"/>
            <a:r>
              <a:rPr lang="en-US" dirty="0" smtClean="0">
                <a:latin typeface="Rockwell" panose="02060603020205020403" pitchFamily="18" charset="0"/>
              </a:rPr>
              <a:t>Layer approach</a:t>
            </a:r>
            <a:endParaRPr lang="en-US" dirty="0">
              <a:latin typeface="Rockwell" panose="02060603020205020403" pitchFamily="18" charset="0"/>
            </a:endParaRPr>
          </a:p>
        </p:txBody>
      </p:sp>
      <p:pic>
        <p:nvPicPr>
          <p:cNvPr id="4" name="Picture 3"/>
          <p:cNvPicPr>
            <a:picLocks noChangeAspect="1"/>
          </p:cNvPicPr>
          <p:nvPr/>
        </p:nvPicPr>
        <p:blipFill>
          <a:blip r:embed="rId2"/>
          <a:stretch>
            <a:fillRect/>
          </a:stretch>
        </p:blipFill>
        <p:spPr>
          <a:xfrm>
            <a:off x="3332018" y="4364182"/>
            <a:ext cx="5112013" cy="1240415"/>
          </a:xfrm>
          <a:prstGeom prst="rect">
            <a:avLst/>
          </a:prstGeom>
        </p:spPr>
      </p:pic>
    </p:spTree>
    <p:extLst>
      <p:ext uri="{BB962C8B-B14F-4D97-AF65-F5344CB8AC3E}">
        <p14:creationId xmlns:p14="http://schemas.microsoft.com/office/powerpoint/2010/main" val="1474222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De-Encapsulation</a:t>
            </a:r>
            <a:endParaRPr lang="en-US" dirty="0">
              <a:latin typeface="Rockwell" panose="02060603020205020403" pitchFamily="18" charset="0"/>
            </a:endParaRPr>
          </a:p>
        </p:txBody>
      </p:sp>
      <p:pic>
        <p:nvPicPr>
          <p:cNvPr id="3" name="Picture 2"/>
          <p:cNvPicPr>
            <a:picLocks noChangeAspect="1"/>
          </p:cNvPicPr>
          <p:nvPr/>
        </p:nvPicPr>
        <p:blipFill>
          <a:blip r:embed="rId2"/>
          <a:stretch>
            <a:fillRect/>
          </a:stretch>
        </p:blipFill>
        <p:spPr>
          <a:xfrm>
            <a:off x="1736625" y="846356"/>
            <a:ext cx="7635909" cy="5815584"/>
          </a:xfrm>
          <a:prstGeom prst="rect">
            <a:avLst/>
          </a:prstGeom>
        </p:spPr>
      </p:pic>
    </p:spTree>
    <p:extLst>
      <p:ext uri="{BB962C8B-B14F-4D97-AF65-F5344CB8AC3E}">
        <p14:creationId xmlns:p14="http://schemas.microsoft.com/office/powerpoint/2010/main" val="18713272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Peer-to-Peer Communication</a:t>
            </a:r>
            <a:endParaRPr lang="en-US" dirty="0">
              <a:latin typeface="Rockwell" panose="02060603020205020403" pitchFamily="18" charset="0"/>
            </a:endParaRPr>
          </a:p>
        </p:txBody>
      </p:sp>
      <p:sp>
        <p:nvSpPr>
          <p:cNvPr id="3" name="Content Placeholder 2"/>
          <p:cNvSpPr>
            <a:spLocks noGrp="1"/>
          </p:cNvSpPr>
          <p:nvPr>
            <p:ph idx="1"/>
          </p:nvPr>
        </p:nvSpPr>
        <p:spPr>
          <a:xfrm>
            <a:off x="380999" y="1091043"/>
            <a:ext cx="10765971" cy="5330537"/>
          </a:xfrm>
        </p:spPr>
        <p:txBody>
          <a:bodyPr>
            <a:normAutofit/>
          </a:bodyPr>
          <a:lstStyle/>
          <a:p>
            <a:r>
              <a:rPr lang="en-US" sz="2600" dirty="0" smtClean="0">
                <a:latin typeface="Rockwell" panose="02060603020205020403" pitchFamily="18" charset="0"/>
              </a:rPr>
              <a:t>Data packets can travel from source to the destination, each layer of the OSI model at the source must communicate with its peer layer at the destination.</a:t>
            </a:r>
          </a:p>
          <a:p>
            <a:r>
              <a:rPr lang="en-US" sz="2600" dirty="0" smtClean="0">
                <a:latin typeface="Rockwell" panose="02060603020205020403" pitchFamily="18" charset="0"/>
              </a:rPr>
              <a:t>During this process, the protocols at each layer exchange packets of information called protocol data units (PDU) between peer layers.</a:t>
            </a:r>
          </a:p>
          <a:p>
            <a:r>
              <a:rPr lang="en-US" sz="2600" dirty="0" smtClean="0">
                <a:latin typeface="Rockwell" panose="02060603020205020403" pitchFamily="18" charset="0"/>
              </a:rPr>
              <a:t>Each layer depends on the OSI layer below it to provide a service and to perform its service function the lower layer uses encapsulation to put the PDU from the upper layer into lower layer data field.</a:t>
            </a:r>
          </a:p>
          <a:p>
            <a:r>
              <a:rPr lang="en-US" sz="2600" dirty="0" smtClean="0">
                <a:latin typeface="Rockwell" panose="02060603020205020403" pitchFamily="18" charset="0"/>
              </a:rPr>
              <a:t>Each layer adds whatever headers the layers needs to perform its function and as data moves down from layer 7 to layer 2 of the OSI model, additional headers are added</a:t>
            </a:r>
          </a:p>
          <a:p>
            <a:endParaRPr lang="en-US" dirty="0" smtClean="0">
              <a:latin typeface="Rockwell" panose="02060603020205020403" pitchFamily="18" charset="0"/>
            </a:endParaRPr>
          </a:p>
          <a:p>
            <a:pPr lvl="1"/>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spTree>
    <p:extLst>
      <p:ext uri="{BB962C8B-B14F-4D97-AF65-F5344CB8AC3E}">
        <p14:creationId xmlns:p14="http://schemas.microsoft.com/office/powerpoint/2010/main" val="35503998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Peer-to-Peer Communication – cont.</a:t>
            </a:r>
            <a:endParaRPr lang="en-US" dirty="0">
              <a:latin typeface="Rockwell" panose="02060603020205020403" pitchFamily="18" charset="0"/>
            </a:endParaRPr>
          </a:p>
        </p:txBody>
      </p:sp>
      <p:sp>
        <p:nvSpPr>
          <p:cNvPr id="3" name="Content Placeholder 2"/>
          <p:cNvSpPr>
            <a:spLocks noGrp="1"/>
          </p:cNvSpPr>
          <p:nvPr>
            <p:ph idx="1"/>
          </p:nvPr>
        </p:nvSpPr>
        <p:spPr>
          <a:xfrm>
            <a:off x="380999" y="1091043"/>
            <a:ext cx="10765971" cy="5330537"/>
          </a:xfrm>
        </p:spPr>
        <p:txBody>
          <a:bodyPr>
            <a:normAutofit fontScale="92500" lnSpcReduction="10000"/>
          </a:bodyPr>
          <a:lstStyle/>
          <a:p>
            <a:r>
              <a:rPr lang="en-US" dirty="0" smtClean="0">
                <a:latin typeface="Rockwell" panose="02060603020205020403" pitchFamily="18" charset="0"/>
              </a:rPr>
              <a:t>The network layer provides a service to the transport layer</a:t>
            </a:r>
          </a:p>
          <a:p>
            <a:r>
              <a:rPr lang="en-US" dirty="0" smtClean="0">
                <a:latin typeface="Rockwell" panose="02060603020205020403" pitchFamily="18" charset="0"/>
              </a:rPr>
              <a:t>The transport layer presents data to the network subsystem</a:t>
            </a:r>
          </a:p>
          <a:p>
            <a:r>
              <a:rPr lang="en-US" dirty="0" smtClean="0">
                <a:latin typeface="Rockwell" panose="02060603020205020403" pitchFamily="18" charset="0"/>
              </a:rPr>
              <a:t>The network layer moves data through the Internet by encapsulating the data and attaching header to create a packet (the layer 3 PDU). The header contains information required to complete the transfer such as source and destination logical address</a:t>
            </a:r>
          </a:p>
          <a:p>
            <a:r>
              <a:rPr lang="en-US" dirty="0" smtClean="0">
                <a:latin typeface="Rockwell" panose="02060603020205020403" pitchFamily="18" charset="0"/>
              </a:rPr>
              <a:t>The data link layer provides a service to the network layer by encapsulating the network layer packet in a frame (the layer 2 PDU). The frame header contains the physical address required to complete the data link functions and the frame trailer contains the FCS (Frame Check Sequence)</a:t>
            </a:r>
          </a:p>
          <a:p>
            <a:r>
              <a:rPr lang="en-US" dirty="0" smtClean="0">
                <a:latin typeface="Rockwell" panose="02060603020205020403" pitchFamily="18" charset="0"/>
              </a:rPr>
              <a:t>The physical layer provides a service to the data link layer encoding the data-link frame into a pattern of 1s and 0s (bits) for transmission on the mediums (usually a wire) at layer 1</a:t>
            </a:r>
          </a:p>
          <a:p>
            <a:endParaRPr lang="en-US" dirty="0" smtClean="0">
              <a:latin typeface="Rockwell" panose="02060603020205020403" pitchFamily="18" charset="0"/>
            </a:endParaRPr>
          </a:p>
          <a:p>
            <a:pPr lvl="1"/>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spTree>
    <p:extLst>
      <p:ext uri="{BB962C8B-B14F-4D97-AF65-F5344CB8AC3E}">
        <p14:creationId xmlns:p14="http://schemas.microsoft.com/office/powerpoint/2010/main" val="2710889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Peer-to-Peer Communication – cont.</a:t>
            </a:r>
            <a:endParaRPr lang="en-US" dirty="0">
              <a:latin typeface="Rockwell" panose="02060603020205020403" pitchFamily="18" charset="0"/>
            </a:endParaRPr>
          </a:p>
        </p:txBody>
      </p:sp>
      <p:sp>
        <p:nvSpPr>
          <p:cNvPr id="3" name="Content Placeholder 2"/>
          <p:cNvSpPr>
            <a:spLocks noGrp="1"/>
          </p:cNvSpPr>
          <p:nvPr>
            <p:ph idx="1"/>
          </p:nvPr>
        </p:nvSpPr>
        <p:spPr>
          <a:xfrm>
            <a:off x="380999" y="1091043"/>
            <a:ext cx="10765971" cy="5330537"/>
          </a:xfrm>
        </p:spPr>
        <p:txBody>
          <a:bodyPr>
            <a:normAutofit/>
          </a:bodyPr>
          <a:lstStyle/>
          <a:p>
            <a:r>
              <a:rPr lang="en-US" dirty="0" smtClean="0">
                <a:latin typeface="Rockwell" panose="02060603020205020403" pitchFamily="18" charset="0"/>
              </a:rPr>
              <a:t>At each stage of the process a PDU has a different name to reflect its new appearance. </a:t>
            </a:r>
          </a:p>
          <a:p>
            <a:r>
              <a:rPr lang="en-US" dirty="0" smtClean="0">
                <a:latin typeface="Rockwell" panose="02060603020205020403" pitchFamily="18" charset="0"/>
              </a:rPr>
              <a:t>There is no Universal Naming Convention for PDUs but during this course the PDUs are named according to the protocols of the protocol suite.</a:t>
            </a:r>
          </a:p>
          <a:p>
            <a:pPr lvl="1"/>
            <a:r>
              <a:rPr lang="en-US" b="1" dirty="0" smtClean="0">
                <a:latin typeface="Rockwell" panose="02060603020205020403" pitchFamily="18" charset="0"/>
              </a:rPr>
              <a:t>Data</a:t>
            </a:r>
            <a:r>
              <a:rPr lang="en-US" dirty="0" smtClean="0">
                <a:latin typeface="Rockwell" panose="02060603020205020403" pitchFamily="18" charset="0"/>
              </a:rPr>
              <a:t>: General term for the PDU used at the application, presentation, and session layers.</a:t>
            </a:r>
          </a:p>
          <a:p>
            <a:pPr lvl="1"/>
            <a:r>
              <a:rPr lang="en-US" b="1" dirty="0" smtClean="0">
                <a:latin typeface="Rockwell" panose="02060603020205020403" pitchFamily="18" charset="0"/>
              </a:rPr>
              <a:t>Segment</a:t>
            </a:r>
            <a:r>
              <a:rPr lang="en-US" dirty="0" smtClean="0">
                <a:latin typeface="Rockwell" panose="02060603020205020403" pitchFamily="18" charset="0"/>
              </a:rPr>
              <a:t>: A transport layer PDU.</a:t>
            </a:r>
          </a:p>
          <a:p>
            <a:pPr lvl="1"/>
            <a:r>
              <a:rPr lang="en-US" b="1" dirty="0" smtClean="0">
                <a:latin typeface="Rockwell" panose="02060603020205020403" pitchFamily="18" charset="0"/>
              </a:rPr>
              <a:t>Packet</a:t>
            </a:r>
            <a:r>
              <a:rPr lang="en-US" dirty="0" smtClean="0">
                <a:latin typeface="Rockwell" panose="02060603020205020403" pitchFamily="18" charset="0"/>
              </a:rPr>
              <a:t>: A network layer PDU.</a:t>
            </a:r>
          </a:p>
          <a:p>
            <a:pPr lvl="1"/>
            <a:r>
              <a:rPr lang="en-US" b="1" dirty="0" smtClean="0">
                <a:latin typeface="Rockwell" panose="02060603020205020403" pitchFamily="18" charset="0"/>
              </a:rPr>
              <a:t>Frame</a:t>
            </a:r>
            <a:r>
              <a:rPr lang="en-US" dirty="0" smtClean="0">
                <a:latin typeface="Rockwell" panose="02060603020205020403" pitchFamily="18" charset="0"/>
              </a:rPr>
              <a:t>: A Data link layer PDU.</a:t>
            </a:r>
          </a:p>
          <a:p>
            <a:pPr lvl="1"/>
            <a:r>
              <a:rPr lang="en-US" b="1" dirty="0" smtClean="0">
                <a:latin typeface="Rockwell" panose="02060603020205020403" pitchFamily="18" charset="0"/>
              </a:rPr>
              <a:t>Bit</a:t>
            </a:r>
            <a:r>
              <a:rPr lang="en-US" dirty="0" smtClean="0">
                <a:latin typeface="Rockwell" panose="02060603020205020403" pitchFamily="18" charset="0"/>
              </a:rPr>
              <a:t>: A PDU that is used when  physically transmitting data over the medium.</a:t>
            </a:r>
          </a:p>
          <a:p>
            <a:endParaRPr lang="en-US" dirty="0" smtClean="0">
              <a:latin typeface="Rockwell" panose="02060603020205020403" pitchFamily="18" charset="0"/>
            </a:endParaRPr>
          </a:p>
          <a:p>
            <a:pPr lvl="1"/>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spTree>
    <p:extLst>
      <p:ext uri="{BB962C8B-B14F-4D97-AF65-F5344CB8AC3E}">
        <p14:creationId xmlns:p14="http://schemas.microsoft.com/office/powerpoint/2010/main" val="23689740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a:latin typeface="Rockwell" panose="02060603020205020403" pitchFamily="18" charset="0"/>
              </a:rPr>
              <a:t>Peer-to-Peer Communication – cont.</a:t>
            </a:r>
          </a:p>
        </p:txBody>
      </p:sp>
      <p:pic>
        <p:nvPicPr>
          <p:cNvPr id="4" name="Picture 3"/>
          <p:cNvPicPr>
            <a:picLocks noChangeAspect="1"/>
          </p:cNvPicPr>
          <p:nvPr/>
        </p:nvPicPr>
        <p:blipFill>
          <a:blip r:embed="rId2"/>
          <a:stretch>
            <a:fillRect/>
          </a:stretch>
        </p:blipFill>
        <p:spPr>
          <a:xfrm>
            <a:off x="2605087" y="880875"/>
            <a:ext cx="7750587" cy="5815584"/>
          </a:xfrm>
          <a:prstGeom prst="rect">
            <a:avLst/>
          </a:prstGeom>
        </p:spPr>
      </p:pic>
    </p:spTree>
    <p:extLst>
      <p:ext uri="{BB962C8B-B14F-4D97-AF65-F5344CB8AC3E}">
        <p14:creationId xmlns:p14="http://schemas.microsoft.com/office/powerpoint/2010/main" val="39957519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TCP/IP Suite</a:t>
            </a:r>
            <a:endParaRPr lang="en-US" dirty="0">
              <a:latin typeface="Rockwell" panose="02060603020205020403" pitchFamily="18" charset="0"/>
            </a:endParaRPr>
          </a:p>
        </p:txBody>
      </p:sp>
      <p:sp>
        <p:nvSpPr>
          <p:cNvPr id="3" name="Content Placeholder 2"/>
          <p:cNvSpPr>
            <a:spLocks noGrp="1"/>
          </p:cNvSpPr>
          <p:nvPr>
            <p:ph idx="1"/>
          </p:nvPr>
        </p:nvSpPr>
        <p:spPr>
          <a:xfrm>
            <a:off x="380999" y="1091043"/>
            <a:ext cx="11458699" cy="5330537"/>
          </a:xfrm>
        </p:spPr>
        <p:txBody>
          <a:bodyPr>
            <a:normAutofit/>
          </a:bodyPr>
          <a:lstStyle/>
          <a:p>
            <a:r>
              <a:rPr lang="en-US" dirty="0" smtClean="0">
                <a:latin typeface="Rockwell" panose="02060603020205020403" pitchFamily="18" charset="0"/>
              </a:rPr>
              <a:t>Combination of just two individual protocols, Transmission Control Protocol (TCP) and Internet Protocol (IP).</a:t>
            </a:r>
          </a:p>
          <a:p>
            <a:r>
              <a:rPr lang="en-US" dirty="0" smtClean="0">
                <a:latin typeface="Rockwell" panose="02060603020205020403" pitchFamily="18" charset="0"/>
              </a:rPr>
              <a:t>Developed approximately at the same time as the OSI model.</a:t>
            </a:r>
          </a:p>
          <a:p>
            <a:r>
              <a:rPr lang="en-US" dirty="0" smtClean="0">
                <a:latin typeface="Rockwell" panose="02060603020205020403" pitchFamily="18" charset="0"/>
              </a:rPr>
              <a:t>Divided into layers and each layer performs specifics functions in the data communication process.</a:t>
            </a:r>
          </a:p>
          <a:p>
            <a:r>
              <a:rPr lang="en-US" dirty="0" smtClean="0">
                <a:latin typeface="Rockwell" panose="02060603020205020403" pitchFamily="18" charset="0"/>
              </a:rPr>
              <a:t>Organized into four layers.</a:t>
            </a:r>
          </a:p>
          <a:p>
            <a:r>
              <a:rPr lang="en-US" dirty="0" smtClean="0">
                <a:latin typeface="Rockwell" panose="02060603020205020403" pitchFamily="18" charset="0"/>
              </a:rPr>
              <a:t>Using different names for Layers 1 through 3.</a:t>
            </a:r>
          </a:p>
          <a:p>
            <a:r>
              <a:rPr lang="en-US" dirty="0" smtClean="0">
                <a:latin typeface="Rockwell" panose="02060603020205020403" pitchFamily="18" charset="0"/>
              </a:rPr>
              <a:t>Combines Layers 5 through 7 into single application layer.</a:t>
            </a:r>
          </a:p>
          <a:p>
            <a:r>
              <a:rPr lang="en-US" dirty="0" smtClean="0">
                <a:latin typeface="Rockwell" panose="02060603020205020403" pitchFamily="18" charset="0"/>
              </a:rPr>
              <a:t>Primary purpose of the reference model is to aid on clearer understanding of the functions and the process involved.</a:t>
            </a:r>
          </a:p>
          <a:p>
            <a:r>
              <a:rPr lang="en-US" dirty="0" smtClean="0">
                <a:latin typeface="Rockwell" panose="02060603020205020403" pitchFamily="18" charset="0"/>
              </a:rPr>
              <a:t>TCP/IP suite is commonly shorten as IP stack.</a:t>
            </a:r>
          </a:p>
          <a:p>
            <a:endParaRPr lang="en-US" dirty="0" smtClean="0">
              <a:latin typeface="Rockwell" panose="02060603020205020403" pitchFamily="18" charset="0"/>
            </a:endParaRPr>
          </a:p>
          <a:p>
            <a:endParaRPr lang="en-US" dirty="0" smtClean="0">
              <a:latin typeface="Rockwell" panose="02060603020205020403" pitchFamily="18" charset="0"/>
            </a:endParaRPr>
          </a:p>
          <a:p>
            <a:pPr lvl="1"/>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spTree>
    <p:extLst>
      <p:ext uri="{BB962C8B-B14F-4D97-AF65-F5344CB8AC3E}">
        <p14:creationId xmlns:p14="http://schemas.microsoft.com/office/powerpoint/2010/main" val="16052849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TCP/IP Stack</a:t>
            </a:r>
            <a:endParaRPr lang="en-US" dirty="0">
              <a:latin typeface="Rockwell" panose="02060603020205020403" pitchFamily="18" charset="0"/>
            </a:endParaRPr>
          </a:p>
        </p:txBody>
      </p:sp>
      <p:pic>
        <p:nvPicPr>
          <p:cNvPr id="5" name="Picture 4"/>
          <p:cNvPicPr>
            <a:picLocks noChangeAspect="1"/>
          </p:cNvPicPr>
          <p:nvPr/>
        </p:nvPicPr>
        <p:blipFill>
          <a:blip r:embed="rId2"/>
          <a:stretch>
            <a:fillRect/>
          </a:stretch>
        </p:blipFill>
        <p:spPr>
          <a:xfrm>
            <a:off x="2043112" y="913029"/>
            <a:ext cx="7757150" cy="5815584"/>
          </a:xfrm>
          <a:prstGeom prst="rect">
            <a:avLst/>
          </a:prstGeom>
        </p:spPr>
      </p:pic>
      <p:cxnSp>
        <p:nvCxnSpPr>
          <p:cNvPr id="7" name="Straight Arrow Connector 6"/>
          <p:cNvCxnSpPr/>
          <p:nvPr/>
        </p:nvCxnSpPr>
        <p:spPr>
          <a:xfrm>
            <a:off x="5997039" y="3051960"/>
            <a:ext cx="629392" cy="2375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68188" y="2790703"/>
            <a:ext cx="3728852" cy="584775"/>
          </a:xfrm>
          <a:prstGeom prst="rect">
            <a:avLst/>
          </a:prstGeom>
          <a:noFill/>
        </p:spPr>
        <p:txBody>
          <a:bodyPr wrap="square" rtlCol="0">
            <a:spAutoFit/>
          </a:bodyPr>
          <a:lstStyle/>
          <a:p>
            <a:r>
              <a:rPr lang="en-US" sz="1600" dirty="0" smtClean="0">
                <a:latin typeface="Rockwell" panose="02060603020205020403" pitchFamily="18" charset="0"/>
              </a:rPr>
              <a:t>Represents data users, encodes and controls the dialog</a:t>
            </a:r>
            <a:endParaRPr lang="en-US" sz="1600" dirty="0">
              <a:latin typeface="Rockwell" panose="02060603020205020403" pitchFamily="18" charset="0"/>
            </a:endParaRPr>
          </a:p>
        </p:txBody>
      </p:sp>
      <p:cxnSp>
        <p:nvCxnSpPr>
          <p:cNvPr id="9" name="Straight Arrow Connector 8"/>
          <p:cNvCxnSpPr/>
          <p:nvPr/>
        </p:nvCxnSpPr>
        <p:spPr>
          <a:xfrm>
            <a:off x="5995064" y="4213768"/>
            <a:ext cx="629392" cy="2375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266213" y="3952511"/>
            <a:ext cx="3728852" cy="584775"/>
          </a:xfrm>
          <a:prstGeom prst="rect">
            <a:avLst/>
          </a:prstGeom>
          <a:noFill/>
        </p:spPr>
        <p:txBody>
          <a:bodyPr wrap="square" rtlCol="0">
            <a:spAutoFit/>
          </a:bodyPr>
          <a:lstStyle/>
          <a:p>
            <a:r>
              <a:rPr lang="en-US" sz="1600" dirty="0" smtClean="0">
                <a:latin typeface="Rockwell" panose="02060603020205020403" pitchFamily="18" charset="0"/>
              </a:rPr>
              <a:t>Supports communication between devices across diverse network</a:t>
            </a:r>
            <a:endParaRPr lang="en-US" sz="1600" dirty="0">
              <a:latin typeface="Rockwell" panose="02060603020205020403" pitchFamily="18" charset="0"/>
            </a:endParaRPr>
          </a:p>
        </p:txBody>
      </p:sp>
      <p:cxnSp>
        <p:nvCxnSpPr>
          <p:cNvPr id="11" name="Straight Arrow Connector 10"/>
          <p:cNvCxnSpPr/>
          <p:nvPr/>
        </p:nvCxnSpPr>
        <p:spPr>
          <a:xfrm>
            <a:off x="5993084" y="4900561"/>
            <a:ext cx="629392" cy="2375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64233" y="4639304"/>
            <a:ext cx="3728852" cy="830997"/>
          </a:xfrm>
          <a:prstGeom prst="rect">
            <a:avLst/>
          </a:prstGeom>
          <a:noFill/>
        </p:spPr>
        <p:txBody>
          <a:bodyPr wrap="square" rtlCol="0">
            <a:spAutoFit/>
          </a:bodyPr>
          <a:lstStyle/>
          <a:p>
            <a:r>
              <a:rPr lang="en-US" sz="1600" dirty="0" smtClean="0">
                <a:latin typeface="Rockwell" panose="02060603020205020403" pitchFamily="18" charset="0"/>
              </a:rPr>
              <a:t>Provides logical addressing and determines best path through the network</a:t>
            </a:r>
            <a:endParaRPr lang="en-US" sz="1600" dirty="0">
              <a:latin typeface="Rockwell" panose="02060603020205020403" pitchFamily="18" charset="0"/>
            </a:endParaRPr>
          </a:p>
        </p:txBody>
      </p:sp>
      <p:cxnSp>
        <p:nvCxnSpPr>
          <p:cNvPr id="13" name="Straight Arrow Connector 12"/>
          <p:cNvCxnSpPr/>
          <p:nvPr/>
        </p:nvCxnSpPr>
        <p:spPr>
          <a:xfrm>
            <a:off x="5993086" y="5719960"/>
            <a:ext cx="629392" cy="2375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264235" y="5458703"/>
            <a:ext cx="3728852" cy="584775"/>
          </a:xfrm>
          <a:prstGeom prst="rect">
            <a:avLst/>
          </a:prstGeom>
          <a:noFill/>
        </p:spPr>
        <p:txBody>
          <a:bodyPr wrap="square" rtlCol="0">
            <a:spAutoFit/>
          </a:bodyPr>
          <a:lstStyle/>
          <a:p>
            <a:r>
              <a:rPr lang="en-US" sz="1600" dirty="0" smtClean="0">
                <a:latin typeface="Rockwell" panose="02060603020205020403" pitchFamily="18" charset="0"/>
              </a:rPr>
              <a:t>Controls the hardware devices and media that make up the network</a:t>
            </a:r>
            <a:endParaRPr lang="en-US" sz="1600" dirty="0">
              <a:latin typeface="Rockwell" panose="02060603020205020403" pitchFamily="18" charset="0"/>
            </a:endParaRPr>
          </a:p>
        </p:txBody>
      </p:sp>
    </p:spTree>
    <p:extLst>
      <p:ext uri="{BB962C8B-B14F-4D97-AF65-F5344CB8AC3E}">
        <p14:creationId xmlns:p14="http://schemas.microsoft.com/office/powerpoint/2010/main" val="476032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TCP/IP Suite</a:t>
            </a:r>
            <a:endParaRPr lang="en-US" dirty="0">
              <a:latin typeface="Rockwell" panose="02060603020205020403" pitchFamily="18" charset="0"/>
            </a:endParaRPr>
          </a:p>
        </p:txBody>
      </p:sp>
      <p:sp>
        <p:nvSpPr>
          <p:cNvPr id="3" name="Content Placeholder 2"/>
          <p:cNvSpPr>
            <a:spLocks noGrp="1"/>
          </p:cNvSpPr>
          <p:nvPr>
            <p:ph idx="1"/>
          </p:nvPr>
        </p:nvSpPr>
        <p:spPr>
          <a:xfrm>
            <a:off x="380999" y="1091043"/>
            <a:ext cx="11458699" cy="5330537"/>
          </a:xfrm>
        </p:spPr>
        <p:txBody>
          <a:bodyPr>
            <a:normAutofit fontScale="62500" lnSpcReduction="20000"/>
          </a:bodyPr>
          <a:lstStyle/>
          <a:p>
            <a:r>
              <a:rPr lang="en-US" sz="3400" b="1" dirty="0" smtClean="0">
                <a:latin typeface="Rockwell" panose="02060603020205020403" pitchFamily="18" charset="0"/>
              </a:rPr>
              <a:t>Network access layer</a:t>
            </a:r>
            <a:r>
              <a:rPr lang="en-US" sz="3400" dirty="0" smtClean="0">
                <a:latin typeface="Rockwell" panose="02060603020205020403" pitchFamily="18" charset="0"/>
              </a:rPr>
              <a:t>: it covers the same processes as the two lower OSI layers</a:t>
            </a:r>
          </a:p>
          <a:p>
            <a:pPr lvl="1"/>
            <a:r>
              <a:rPr lang="en-US" sz="3400" dirty="0" smtClean="0">
                <a:latin typeface="Rockwell" panose="02060603020205020403" pitchFamily="18" charset="0"/>
              </a:rPr>
              <a:t>Physical Layer: </a:t>
            </a:r>
          </a:p>
          <a:p>
            <a:pPr lvl="2"/>
            <a:r>
              <a:rPr lang="en-US" sz="3400" dirty="0" smtClean="0">
                <a:latin typeface="Rockwell" panose="02060603020205020403" pitchFamily="18" charset="0"/>
              </a:rPr>
              <a:t>Defines </a:t>
            </a:r>
            <a:r>
              <a:rPr lang="en-US" sz="3400" dirty="0">
                <a:latin typeface="Rockwell" panose="02060603020205020403" pitchFamily="18" charset="0"/>
              </a:rPr>
              <a:t>the electrical, mechanical, procedural, and functional operations for activating, maintaining and deactivating the physical link between systems.</a:t>
            </a:r>
          </a:p>
          <a:p>
            <a:pPr lvl="2"/>
            <a:r>
              <a:rPr lang="en-US" sz="3400" dirty="0">
                <a:latin typeface="Rockwell" panose="02060603020205020403" pitchFamily="18" charset="0"/>
              </a:rPr>
              <a:t>Characteristics such as voltage levels, timing of voltage changes, physical data rates, maximum transmission distances, physical connector and other similar attributes are </a:t>
            </a:r>
            <a:r>
              <a:rPr lang="en-US" sz="3400" dirty="0" smtClean="0">
                <a:latin typeface="Rockwell" panose="02060603020205020403" pitchFamily="18" charset="0"/>
              </a:rPr>
              <a:t>defined by layer specifications.</a:t>
            </a:r>
          </a:p>
          <a:p>
            <a:pPr lvl="1"/>
            <a:r>
              <a:rPr lang="en-US" sz="3400" dirty="0" smtClean="0">
                <a:latin typeface="Rockwell" panose="02060603020205020403" pitchFamily="18" charset="0"/>
              </a:rPr>
              <a:t>Data link layer:</a:t>
            </a:r>
          </a:p>
          <a:p>
            <a:pPr lvl="2"/>
            <a:r>
              <a:rPr lang="en-US" sz="3400" dirty="0" smtClean="0">
                <a:latin typeface="Rockwell" panose="02060603020205020403" pitchFamily="18" charset="0"/>
              </a:rPr>
              <a:t>Defines how data is formatted for transmission and how access to network is controlled.</a:t>
            </a:r>
          </a:p>
          <a:p>
            <a:r>
              <a:rPr lang="en-US" sz="3400" b="1" dirty="0" smtClean="0">
                <a:latin typeface="Rockwell" panose="02060603020205020403" pitchFamily="18" charset="0"/>
              </a:rPr>
              <a:t>Internet layer</a:t>
            </a:r>
            <a:r>
              <a:rPr lang="en-US" sz="3400" dirty="0" smtClean="0">
                <a:latin typeface="Rockwell" panose="02060603020205020403" pitchFamily="18" charset="0"/>
              </a:rPr>
              <a:t>: it provides routing of data from the source to the destination by defining the packet and the addressing scheme, moving data between the data link and the transport layers, routing packets of data to remote hosts and performing fragmentation and reassembly of data packets.</a:t>
            </a:r>
          </a:p>
          <a:p>
            <a:r>
              <a:rPr lang="en-US" sz="3400" b="1" dirty="0" smtClean="0">
                <a:latin typeface="Rockwell" panose="02060603020205020403" pitchFamily="18" charset="0"/>
              </a:rPr>
              <a:t>Transport layer</a:t>
            </a:r>
            <a:r>
              <a:rPr lang="en-US" sz="3400" dirty="0" smtClean="0">
                <a:latin typeface="Rockwell" panose="02060603020205020403" pitchFamily="18" charset="0"/>
              </a:rPr>
              <a:t>: it is the core of the TCP/IP architecture. It provides communications services directly to the application processes that are running on the network hosts.</a:t>
            </a:r>
          </a:p>
          <a:p>
            <a:r>
              <a:rPr lang="en-US" sz="3400" b="1" dirty="0" smtClean="0">
                <a:latin typeface="Rockwell" panose="02060603020205020403" pitchFamily="18" charset="0"/>
              </a:rPr>
              <a:t>Application layer</a:t>
            </a:r>
            <a:r>
              <a:rPr lang="en-US" sz="3400" dirty="0" smtClean="0">
                <a:latin typeface="Rockwell" panose="02060603020205020403" pitchFamily="18" charset="0"/>
              </a:rPr>
              <a:t>: it provides applications for file transfer, network troubleshooting and internet activities. It also supports network application programming interfaces (APIs)  that allow programs that have been created for a particular operating system to access the network.</a:t>
            </a:r>
            <a:endParaRPr lang="en-US" sz="3400" dirty="0">
              <a:latin typeface="Rockwell" panose="02060603020205020403" pitchFamily="18" charset="0"/>
            </a:endParaRPr>
          </a:p>
          <a:p>
            <a:pPr lvl="1"/>
            <a:endParaRPr lang="en-US" dirty="0" smtClean="0">
              <a:latin typeface="Rockwell" panose="02060603020205020403" pitchFamily="18" charset="0"/>
            </a:endParaRPr>
          </a:p>
          <a:p>
            <a:endParaRPr lang="en-US" dirty="0" smtClean="0">
              <a:latin typeface="Rockwell" panose="02060603020205020403" pitchFamily="18" charset="0"/>
            </a:endParaRPr>
          </a:p>
          <a:p>
            <a:pPr lvl="1"/>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spTree>
    <p:extLst>
      <p:ext uri="{BB962C8B-B14F-4D97-AF65-F5344CB8AC3E}">
        <p14:creationId xmlns:p14="http://schemas.microsoft.com/office/powerpoint/2010/main" val="7556192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TCP/IP Stack vs OSI Model</a:t>
            </a:r>
            <a:endParaRPr lang="en-US" dirty="0">
              <a:latin typeface="Rockwell" panose="02060603020205020403" pitchFamily="18" charset="0"/>
            </a:endParaRPr>
          </a:p>
        </p:txBody>
      </p:sp>
      <p:sp>
        <p:nvSpPr>
          <p:cNvPr id="3" name="Content Placeholder 2"/>
          <p:cNvSpPr>
            <a:spLocks noGrp="1"/>
          </p:cNvSpPr>
          <p:nvPr>
            <p:ph idx="1"/>
          </p:nvPr>
        </p:nvSpPr>
        <p:spPr>
          <a:xfrm>
            <a:off x="380999" y="1091043"/>
            <a:ext cx="11458699" cy="5330537"/>
          </a:xfrm>
        </p:spPr>
        <p:txBody>
          <a:bodyPr>
            <a:normAutofit/>
          </a:bodyPr>
          <a:lstStyle/>
          <a:p>
            <a:r>
              <a:rPr lang="en-US" sz="3400" dirty="0" smtClean="0">
                <a:latin typeface="Rockwell" panose="02060603020205020403" pitchFamily="18" charset="0"/>
              </a:rPr>
              <a:t>Both OSI and TCP/IP model were developed by different organizations and approximately the same time as a means to organize and communicate the components that guide transmission of data. The layers of the TCP/IP stack correspond to the layer of the OSI model.</a:t>
            </a:r>
          </a:p>
          <a:p>
            <a:r>
              <a:rPr lang="en-US" sz="3400" b="1" dirty="0" smtClean="0">
                <a:latin typeface="Rockwell" panose="02060603020205020403" pitchFamily="18" charset="0"/>
              </a:rPr>
              <a:t>TCP/IP network access layer</a:t>
            </a:r>
            <a:r>
              <a:rPr lang="en-US" sz="3400" dirty="0" smtClean="0">
                <a:latin typeface="Rockwell" panose="02060603020205020403" pitchFamily="18" charset="0"/>
              </a:rPr>
              <a:t> roughly correspond to the OSI physical and data link layers and it is concerned primarily with interfacing with the network hardware and accessing the transmission media</a:t>
            </a:r>
            <a:endParaRPr lang="en-US" sz="3400" dirty="0">
              <a:latin typeface="Rockwell" panose="02060603020205020403" pitchFamily="18" charset="0"/>
            </a:endParaRPr>
          </a:p>
          <a:p>
            <a:pPr lvl="1"/>
            <a:endParaRPr lang="en-US" dirty="0" smtClean="0">
              <a:latin typeface="Rockwell" panose="02060603020205020403" pitchFamily="18" charset="0"/>
            </a:endParaRPr>
          </a:p>
          <a:p>
            <a:endParaRPr lang="en-US" dirty="0" smtClean="0">
              <a:latin typeface="Rockwell" panose="02060603020205020403" pitchFamily="18" charset="0"/>
            </a:endParaRPr>
          </a:p>
          <a:p>
            <a:pPr lvl="1"/>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spTree>
    <p:extLst>
      <p:ext uri="{BB962C8B-B14F-4D97-AF65-F5344CB8AC3E}">
        <p14:creationId xmlns:p14="http://schemas.microsoft.com/office/powerpoint/2010/main" val="15209037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TCP/IP Stack vs OSI Model – cont.</a:t>
            </a:r>
            <a:endParaRPr lang="en-US" dirty="0">
              <a:latin typeface="Rockwell" panose="02060603020205020403" pitchFamily="18" charset="0"/>
            </a:endParaRPr>
          </a:p>
        </p:txBody>
      </p:sp>
      <p:sp>
        <p:nvSpPr>
          <p:cNvPr id="3" name="Content Placeholder 2"/>
          <p:cNvSpPr>
            <a:spLocks noGrp="1"/>
          </p:cNvSpPr>
          <p:nvPr>
            <p:ph idx="1"/>
          </p:nvPr>
        </p:nvSpPr>
        <p:spPr>
          <a:xfrm>
            <a:off x="380999" y="1091043"/>
            <a:ext cx="11458699" cy="5330537"/>
          </a:xfrm>
        </p:spPr>
        <p:txBody>
          <a:bodyPr>
            <a:normAutofit lnSpcReduction="10000"/>
          </a:bodyPr>
          <a:lstStyle/>
          <a:p>
            <a:r>
              <a:rPr lang="en-US" sz="3400" b="1" dirty="0" smtClean="0">
                <a:latin typeface="Rockwell" panose="02060603020205020403" pitchFamily="18" charset="0"/>
              </a:rPr>
              <a:t>The TCP/IP Internet layer</a:t>
            </a:r>
            <a:r>
              <a:rPr lang="en-US" sz="3400" dirty="0" smtClean="0">
                <a:latin typeface="Rockwell" panose="02060603020205020403" pitchFamily="18" charset="0"/>
              </a:rPr>
              <a:t> correspond closely to the network layer of the OSI model and deals with the addressing of an routing between network devices</a:t>
            </a:r>
          </a:p>
          <a:p>
            <a:r>
              <a:rPr lang="en-US" sz="3400" b="1" dirty="0" smtClean="0">
                <a:latin typeface="Rockwell" panose="02060603020205020403" pitchFamily="18" charset="0"/>
              </a:rPr>
              <a:t>TCP/IP transport layer</a:t>
            </a:r>
            <a:r>
              <a:rPr lang="en-US" sz="3400" dirty="0" smtClean="0">
                <a:latin typeface="Rockwell" panose="02060603020205020403" pitchFamily="18" charset="0"/>
              </a:rPr>
              <a:t>, like the OSI transport layer, provides the means for multiple host applications to access the network layer, either in a best-effort mode or through a reliable delivery mode</a:t>
            </a:r>
          </a:p>
          <a:p>
            <a:r>
              <a:rPr lang="en-US" sz="3400" b="1" dirty="0" smtClean="0">
                <a:latin typeface="Rockwell" panose="02060603020205020403" pitchFamily="18" charset="0"/>
              </a:rPr>
              <a:t>TCP/IP application layer</a:t>
            </a:r>
            <a:r>
              <a:rPr lang="en-US" sz="3400" dirty="0" smtClean="0">
                <a:latin typeface="Rockwell" panose="02060603020205020403" pitchFamily="18" charset="0"/>
              </a:rPr>
              <a:t> addresses applications that communicates with the lower layers and correspond to the separate application, presentation and session layers of the OSI model.</a:t>
            </a:r>
            <a:endParaRPr lang="en-US" sz="3400" dirty="0">
              <a:latin typeface="Rockwell" panose="02060603020205020403" pitchFamily="18" charset="0"/>
            </a:endParaRPr>
          </a:p>
          <a:p>
            <a:pPr lvl="1"/>
            <a:endParaRPr lang="en-US" dirty="0" smtClean="0">
              <a:latin typeface="Rockwell" panose="02060603020205020403" pitchFamily="18" charset="0"/>
            </a:endParaRPr>
          </a:p>
          <a:p>
            <a:endParaRPr lang="en-US" dirty="0" smtClean="0">
              <a:latin typeface="Rockwell" panose="02060603020205020403" pitchFamily="18" charset="0"/>
            </a:endParaRPr>
          </a:p>
          <a:p>
            <a:pPr lvl="1"/>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spTree>
    <p:extLst>
      <p:ext uri="{BB962C8B-B14F-4D97-AF65-F5344CB8AC3E}">
        <p14:creationId xmlns:p14="http://schemas.microsoft.com/office/powerpoint/2010/main" val="1757740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panose="02060603020205020403" pitchFamily="18" charset="0"/>
              </a:rPr>
              <a:t>The OSI Reference Model</a:t>
            </a:r>
            <a:endParaRPr lang="en-US" dirty="0">
              <a:latin typeface="Rockwell" panose="02060603020205020403" pitchFamily="18" charset="0"/>
            </a:endParaRPr>
          </a:p>
        </p:txBody>
      </p:sp>
      <p:sp>
        <p:nvSpPr>
          <p:cNvPr id="3" name="Content Placeholder 2"/>
          <p:cNvSpPr>
            <a:spLocks noGrp="1"/>
          </p:cNvSpPr>
          <p:nvPr>
            <p:ph idx="1"/>
          </p:nvPr>
        </p:nvSpPr>
        <p:spPr>
          <a:xfrm>
            <a:off x="838200" y="1825624"/>
            <a:ext cx="10515600" cy="4595957"/>
          </a:xfrm>
        </p:spPr>
        <p:txBody>
          <a:bodyPr>
            <a:normAutofit fontScale="92500" lnSpcReduction="10000"/>
          </a:bodyPr>
          <a:lstStyle/>
          <a:p>
            <a:r>
              <a:rPr lang="en-US" dirty="0" smtClean="0">
                <a:latin typeface="Rockwell" panose="02060603020205020403" pitchFamily="18" charset="0"/>
              </a:rPr>
              <a:t>By the mid-1980s companies began to experience difficulties from all the expansion they have made.</a:t>
            </a:r>
          </a:p>
          <a:p>
            <a:r>
              <a:rPr lang="en-US" dirty="0" smtClean="0">
                <a:latin typeface="Rockwell" panose="02060603020205020403" pitchFamily="18" charset="0"/>
              </a:rPr>
              <a:t>It became difficult for networks using different specifications and implementations to communicate with one another.</a:t>
            </a:r>
          </a:p>
          <a:p>
            <a:r>
              <a:rPr lang="en-US" dirty="0" smtClean="0">
                <a:latin typeface="Rockwell" panose="02060603020205020403" pitchFamily="18" charset="0"/>
              </a:rPr>
              <a:t>ISO (International Organization for Standardization (ISO) created in 1984 the Network standards which will ensure greater compatibility and operability between the various types of network technologies produced by companies around the world.</a:t>
            </a:r>
          </a:p>
          <a:p>
            <a:r>
              <a:rPr lang="en-US" dirty="0" smtClean="0">
                <a:latin typeface="Rockwell" panose="02060603020205020403" pitchFamily="18" charset="0"/>
              </a:rPr>
              <a:t>Most network vendors relate their products to the OSI reference model, specially to educate customer on how to use their products.</a:t>
            </a:r>
          </a:p>
          <a:p>
            <a:r>
              <a:rPr lang="en-US" dirty="0" smtClean="0">
                <a:latin typeface="Rockwell" panose="02060603020205020403" pitchFamily="18" charset="0"/>
              </a:rPr>
              <a:t>The OSI model is considered the best tool available for teaching people about sending and receiving data on the network</a:t>
            </a:r>
          </a:p>
          <a:p>
            <a:endParaRPr lang="en-US" dirty="0" smtClean="0">
              <a:latin typeface="Rockwell" panose="02060603020205020403" pitchFamily="18" charset="0"/>
            </a:endParaRPr>
          </a:p>
          <a:p>
            <a:endParaRPr lang="en-US" dirty="0">
              <a:latin typeface="Rockwell" panose="02060603020205020403" pitchFamily="18" charset="0"/>
            </a:endParaRPr>
          </a:p>
        </p:txBody>
      </p:sp>
    </p:spTree>
    <p:extLst>
      <p:ext uri="{BB962C8B-B14F-4D97-AF65-F5344CB8AC3E}">
        <p14:creationId xmlns:p14="http://schemas.microsoft.com/office/powerpoint/2010/main" val="25387495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TCP/IP vs. the OSI Model</a:t>
            </a:r>
            <a:endParaRPr lang="en-US" dirty="0">
              <a:latin typeface="Rockwell" panose="02060603020205020403" pitchFamily="18" charset="0"/>
            </a:endParaRPr>
          </a:p>
        </p:txBody>
      </p:sp>
      <p:pic>
        <p:nvPicPr>
          <p:cNvPr id="3" name="Picture 2"/>
          <p:cNvPicPr>
            <a:picLocks noChangeAspect="1"/>
          </p:cNvPicPr>
          <p:nvPr/>
        </p:nvPicPr>
        <p:blipFill>
          <a:blip r:embed="rId2"/>
          <a:stretch>
            <a:fillRect/>
          </a:stretch>
        </p:blipFill>
        <p:spPr>
          <a:xfrm>
            <a:off x="2590800" y="864236"/>
            <a:ext cx="7768185" cy="5815584"/>
          </a:xfrm>
          <a:prstGeom prst="rect">
            <a:avLst/>
          </a:prstGeom>
        </p:spPr>
      </p:pic>
    </p:spTree>
    <p:extLst>
      <p:ext uri="{BB962C8B-B14F-4D97-AF65-F5344CB8AC3E}">
        <p14:creationId xmlns:p14="http://schemas.microsoft.com/office/powerpoint/2010/main" val="583074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622"/>
            <a:ext cx="10515600" cy="1048034"/>
          </a:xfrm>
        </p:spPr>
        <p:txBody>
          <a:bodyPr/>
          <a:lstStyle/>
          <a:p>
            <a:r>
              <a:rPr lang="en-US" dirty="0" smtClean="0">
                <a:latin typeface="Rockwell" panose="02060603020205020403" pitchFamily="18" charset="0"/>
              </a:rPr>
              <a:t>The OSI Reference Model</a:t>
            </a:r>
            <a:endParaRPr lang="en-US" dirty="0">
              <a:latin typeface="Rockwell" panose="02060603020205020403" pitchFamily="18" charset="0"/>
            </a:endParaRPr>
          </a:p>
        </p:txBody>
      </p:sp>
      <p:pic>
        <p:nvPicPr>
          <p:cNvPr id="7" name="Picture 6"/>
          <p:cNvPicPr>
            <a:picLocks noChangeAspect="1"/>
          </p:cNvPicPr>
          <p:nvPr/>
        </p:nvPicPr>
        <p:blipFill>
          <a:blip r:embed="rId2"/>
          <a:stretch>
            <a:fillRect/>
          </a:stretch>
        </p:blipFill>
        <p:spPr>
          <a:xfrm>
            <a:off x="2209738" y="853970"/>
            <a:ext cx="7702995" cy="5815584"/>
          </a:xfrm>
          <a:prstGeom prst="rect">
            <a:avLst/>
          </a:prstGeom>
        </p:spPr>
      </p:pic>
    </p:spTree>
    <p:extLst>
      <p:ext uri="{BB962C8B-B14F-4D97-AF65-F5344CB8AC3E}">
        <p14:creationId xmlns:p14="http://schemas.microsoft.com/office/powerpoint/2010/main" val="2125628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panose="02060603020205020403" pitchFamily="18" charset="0"/>
              </a:rPr>
              <a:t>The OSI Reference Model</a:t>
            </a:r>
            <a:endParaRPr lang="en-US" dirty="0">
              <a:latin typeface="Rockwell" panose="02060603020205020403" pitchFamily="18" charset="0"/>
            </a:endParaRPr>
          </a:p>
        </p:txBody>
      </p:sp>
      <p:sp>
        <p:nvSpPr>
          <p:cNvPr id="3" name="Content Placeholder 2"/>
          <p:cNvSpPr>
            <a:spLocks noGrp="1"/>
          </p:cNvSpPr>
          <p:nvPr>
            <p:ph idx="1"/>
          </p:nvPr>
        </p:nvSpPr>
        <p:spPr>
          <a:xfrm>
            <a:off x="838200" y="1825624"/>
            <a:ext cx="10515600" cy="4595957"/>
          </a:xfrm>
        </p:spPr>
        <p:txBody>
          <a:bodyPr>
            <a:normAutofit lnSpcReduction="10000"/>
          </a:bodyPr>
          <a:lstStyle/>
          <a:p>
            <a:r>
              <a:rPr lang="en-US" dirty="0" smtClean="0">
                <a:latin typeface="Rockwell" panose="02060603020205020403" pitchFamily="18" charset="0"/>
              </a:rPr>
              <a:t>The OSI reference model separates network functions into seven categories, called layering.</a:t>
            </a:r>
          </a:p>
          <a:p>
            <a:r>
              <a:rPr lang="en-US" dirty="0" smtClean="0">
                <a:latin typeface="Rockwell" panose="02060603020205020403" pitchFamily="18" charset="0"/>
              </a:rPr>
              <a:t>Each layer in the OSI model defines a particular network function.</a:t>
            </a:r>
          </a:p>
          <a:p>
            <a:r>
              <a:rPr lang="en-US" dirty="0" smtClean="0">
                <a:latin typeface="Rockwell" panose="02060603020205020403" pitchFamily="18" charset="0"/>
              </a:rPr>
              <a:t>The OSI model facilitates an understanding of how information travel throughout the network.</a:t>
            </a:r>
          </a:p>
          <a:p>
            <a:r>
              <a:rPr lang="en-US" dirty="0" smtClean="0">
                <a:latin typeface="Rockwell" panose="02060603020205020403" pitchFamily="18" charset="0"/>
              </a:rPr>
              <a:t>In addition, the OSI model describes how data travel from application programs through a network medium, to an application program located in another computer, even if sender and receiver are connected using different network media</a:t>
            </a:r>
          </a:p>
          <a:p>
            <a:endParaRPr lang="en-US" dirty="0">
              <a:latin typeface="Rockwell" panose="02060603020205020403" pitchFamily="18" charset="0"/>
            </a:endParaRPr>
          </a:p>
        </p:txBody>
      </p:sp>
    </p:spTree>
    <p:extLst>
      <p:ext uri="{BB962C8B-B14F-4D97-AF65-F5344CB8AC3E}">
        <p14:creationId xmlns:p14="http://schemas.microsoft.com/office/powerpoint/2010/main" val="806947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lstStyle/>
          <a:p>
            <a:r>
              <a:rPr lang="en-US" dirty="0" smtClean="0">
                <a:latin typeface="Rockwell" panose="02060603020205020403" pitchFamily="18" charset="0"/>
              </a:rPr>
              <a:t>The OSI Reference Model Benefits</a:t>
            </a:r>
            <a:endParaRPr lang="en-US" dirty="0">
              <a:latin typeface="Rockwell" panose="02060603020205020403" pitchFamily="18" charset="0"/>
            </a:endParaRPr>
          </a:p>
        </p:txBody>
      </p:sp>
      <p:sp>
        <p:nvSpPr>
          <p:cNvPr id="3" name="Content Placeholder 2"/>
          <p:cNvSpPr>
            <a:spLocks noGrp="1"/>
          </p:cNvSpPr>
          <p:nvPr>
            <p:ph idx="1"/>
          </p:nvPr>
        </p:nvSpPr>
        <p:spPr>
          <a:xfrm>
            <a:off x="838200" y="1091045"/>
            <a:ext cx="10515600" cy="5330537"/>
          </a:xfrm>
        </p:spPr>
        <p:txBody>
          <a:bodyPr>
            <a:normAutofit fontScale="85000" lnSpcReduction="10000"/>
          </a:bodyPr>
          <a:lstStyle/>
          <a:p>
            <a:r>
              <a:rPr lang="en-US" dirty="0" smtClean="0">
                <a:latin typeface="Rockwell" panose="02060603020205020403" pitchFamily="18" charset="0"/>
              </a:rPr>
              <a:t>Reducing complexity: </a:t>
            </a:r>
          </a:p>
          <a:p>
            <a:pPr marL="457200" lvl="1" indent="0">
              <a:buNone/>
            </a:pPr>
            <a:r>
              <a:rPr lang="en-US" dirty="0" smtClean="0">
                <a:latin typeface="Rockwell" panose="02060603020205020403" pitchFamily="18" charset="0"/>
              </a:rPr>
              <a:t>The OSI model breaks network communications into smaller simpler parts.</a:t>
            </a:r>
          </a:p>
          <a:p>
            <a:r>
              <a:rPr lang="en-US" dirty="0" smtClean="0">
                <a:latin typeface="Rockwell" panose="02060603020205020403" pitchFamily="18" charset="0"/>
              </a:rPr>
              <a:t>Standardizing interfaces</a:t>
            </a:r>
          </a:p>
          <a:p>
            <a:pPr lvl="1"/>
            <a:r>
              <a:rPr lang="en-US" dirty="0" smtClean="0">
                <a:latin typeface="Rockwell" panose="02060603020205020403" pitchFamily="18" charset="0"/>
              </a:rPr>
              <a:t>The OSI model standardizes network components to allow multiple-vendor development and support</a:t>
            </a:r>
          </a:p>
          <a:p>
            <a:r>
              <a:rPr lang="en-US" dirty="0" smtClean="0">
                <a:latin typeface="Rockwell" panose="02060603020205020403" pitchFamily="18" charset="0"/>
              </a:rPr>
              <a:t>Facilitating modular </a:t>
            </a:r>
            <a:r>
              <a:rPr lang="en-US" dirty="0">
                <a:latin typeface="Rockwell" panose="02060603020205020403" pitchFamily="18" charset="0"/>
              </a:rPr>
              <a:t>e</a:t>
            </a:r>
            <a:r>
              <a:rPr lang="en-US" dirty="0" smtClean="0">
                <a:latin typeface="Rockwell" panose="02060603020205020403" pitchFamily="18" charset="0"/>
              </a:rPr>
              <a:t>ngineering</a:t>
            </a:r>
          </a:p>
          <a:p>
            <a:pPr lvl="1"/>
            <a:r>
              <a:rPr lang="en-US" dirty="0" smtClean="0">
                <a:latin typeface="Rockwell" panose="02060603020205020403" pitchFamily="18" charset="0"/>
              </a:rPr>
              <a:t>Allows different types of network hardware and software to communicate with one another</a:t>
            </a:r>
          </a:p>
          <a:p>
            <a:r>
              <a:rPr lang="en-US" dirty="0" smtClean="0">
                <a:latin typeface="Rockwell" panose="02060603020205020403" pitchFamily="18" charset="0"/>
              </a:rPr>
              <a:t>Ensuring interoperable technology</a:t>
            </a:r>
          </a:p>
          <a:p>
            <a:pPr lvl="1"/>
            <a:r>
              <a:rPr lang="en-US" dirty="0" smtClean="0">
                <a:latin typeface="Rockwell" panose="02060603020205020403" pitchFamily="18" charset="0"/>
              </a:rPr>
              <a:t>Prevents changes in one layer from affecting the other layer, which allows quicker development</a:t>
            </a:r>
          </a:p>
          <a:p>
            <a:r>
              <a:rPr lang="en-US" dirty="0" smtClean="0">
                <a:latin typeface="Rockwell" panose="02060603020205020403" pitchFamily="18" charset="0"/>
              </a:rPr>
              <a:t>Accelerating evolution</a:t>
            </a:r>
          </a:p>
          <a:p>
            <a:pPr lvl="1"/>
            <a:r>
              <a:rPr lang="en-US" dirty="0" smtClean="0">
                <a:latin typeface="Rockwell" panose="02060603020205020403" pitchFamily="18" charset="0"/>
              </a:rPr>
              <a:t>Provides effective updates and improvements to individual components without affecting other components or having to rewrite the entire protocol.</a:t>
            </a:r>
          </a:p>
          <a:p>
            <a:r>
              <a:rPr lang="en-US" dirty="0" smtClean="0">
                <a:latin typeface="Rockwell" panose="02060603020205020403" pitchFamily="18" charset="0"/>
              </a:rPr>
              <a:t>Simplifying teaching and learning</a:t>
            </a:r>
          </a:p>
          <a:p>
            <a:pPr lvl="1"/>
            <a:r>
              <a:rPr lang="en-US" dirty="0" smtClean="0">
                <a:latin typeface="Rockwell" panose="02060603020205020403" pitchFamily="18" charset="0"/>
              </a:rPr>
              <a:t>Breaks network communications into smaller components to make easier learning.</a:t>
            </a:r>
          </a:p>
          <a:p>
            <a:pPr marL="457200" lvl="1" indent="0">
              <a:buNone/>
            </a:pPr>
            <a:endParaRPr lang="en-US" dirty="0" smtClean="0">
              <a:latin typeface="Rockwell" panose="02060603020205020403" pitchFamily="18" charset="0"/>
            </a:endParaRPr>
          </a:p>
          <a:p>
            <a:endParaRPr lang="en-US" dirty="0" smtClean="0">
              <a:latin typeface="Rockwell" panose="02060603020205020403" pitchFamily="18" charset="0"/>
            </a:endParaRPr>
          </a:p>
          <a:p>
            <a:endParaRPr lang="en-US" dirty="0">
              <a:latin typeface="Rockwell" panose="02060603020205020403" pitchFamily="18" charset="0"/>
            </a:endParaRPr>
          </a:p>
        </p:txBody>
      </p:sp>
    </p:spTree>
    <p:extLst>
      <p:ext uri="{BB962C8B-B14F-4D97-AF65-F5344CB8AC3E}">
        <p14:creationId xmlns:p14="http://schemas.microsoft.com/office/powerpoint/2010/main" val="3663071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a:bodyPr>
          <a:lstStyle/>
          <a:p>
            <a:r>
              <a:rPr lang="en-US" dirty="0" smtClean="0">
                <a:latin typeface="Rockwell" panose="02060603020205020403" pitchFamily="18" charset="0"/>
              </a:rPr>
              <a:t>The seven layers of the OSI model</a:t>
            </a:r>
            <a:endParaRPr lang="en-US" dirty="0">
              <a:latin typeface="Rockwell" panose="02060603020205020403" pitchFamily="18" charset="0"/>
            </a:endParaRPr>
          </a:p>
        </p:txBody>
      </p:sp>
      <p:sp>
        <p:nvSpPr>
          <p:cNvPr id="3" name="Content Placeholder 2"/>
          <p:cNvSpPr>
            <a:spLocks noGrp="1"/>
          </p:cNvSpPr>
          <p:nvPr>
            <p:ph idx="1"/>
          </p:nvPr>
        </p:nvSpPr>
        <p:spPr>
          <a:xfrm>
            <a:off x="381000" y="1091043"/>
            <a:ext cx="5562600" cy="5330537"/>
          </a:xfrm>
        </p:spPr>
        <p:txBody>
          <a:bodyPr>
            <a:normAutofit/>
          </a:bodyPr>
          <a:lstStyle/>
          <a:p>
            <a:r>
              <a:rPr lang="en-US" dirty="0" smtClean="0">
                <a:latin typeface="Rockwell" panose="02060603020205020403" pitchFamily="18" charset="0"/>
              </a:rPr>
              <a:t>Layer 1: The Physical Layer </a:t>
            </a:r>
          </a:p>
          <a:p>
            <a:pPr lvl="1"/>
            <a:r>
              <a:rPr lang="en-US" dirty="0" smtClean="0">
                <a:latin typeface="Rockwell" panose="02060603020205020403" pitchFamily="18" charset="0"/>
              </a:rPr>
              <a:t>Defines the electrical, mechanical, procedural, and functional operations for activating, maintaining and deactivating the physical link between systems.</a:t>
            </a:r>
          </a:p>
          <a:p>
            <a:pPr lvl="1"/>
            <a:r>
              <a:rPr lang="en-US" dirty="0" smtClean="0">
                <a:latin typeface="Rockwell" panose="02060603020205020403" pitchFamily="18" charset="0"/>
              </a:rPr>
              <a:t>Characteristics such as voltage levels, timing of voltage changes, physical data rates, maximum transmission distances, physical connector and other similar attributes are defined in this layer</a:t>
            </a:r>
          </a:p>
          <a:p>
            <a:endParaRPr lang="en-US" dirty="0" smtClean="0">
              <a:latin typeface="Rockwell" panose="02060603020205020403" pitchFamily="18" charset="0"/>
            </a:endParaRPr>
          </a:p>
          <a:p>
            <a:endParaRPr lang="en-US" dirty="0">
              <a:latin typeface="Rockwell" panose="02060603020205020403" pitchFamily="18" charset="0"/>
            </a:endParaRPr>
          </a:p>
        </p:txBody>
      </p:sp>
      <p:pic>
        <p:nvPicPr>
          <p:cNvPr id="5" name="Picture 4"/>
          <p:cNvPicPr>
            <a:picLocks noChangeAspect="1"/>
          </p:cNvPicPr>
          <p:nvPr/>
        </p:nvPicPr>
        <p:blipFill>
          <a:blip r:embed="rId2"/>
          <a:stretch>
            <a:fillRect/>
          </a:stretch>
        </p:blipFill>
        <p:spPr>
          <a:xfrm>
            <a:off x="5943600" y="1215302"/>
            <a:ext cx="6191250" cy="4676775"/>
          </a:xfrm>
          <a:prstGeom prst="rect">
            <a:avLst/>
          </a:prstGeom>
        </p:spPr>
      </p:pic>
    </p:spTree>
    <p:extLst>
      <p:ext uri="{BB962C8B-B14F-4D97-AF65-F5344CB8AC3E}">
        <p14:creationId xmlns:p14="http://schemas.microsoft.com/office/powerpoint/2010/main" val="693225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fontScale="90000"/>
          </a:bodyPr>
          <a:lstStyle/>
          <a:p>
            <a:r>
              <a:rPr lang="en-US" dirty="0" smtClean="0">
                <a:latin typeface="Rockwell" panose="02060603020205020403" pitchFamily="18" charset="0"/>
              </a:rPr>
              <a:t>The seven layers of the OSI model – cont.</a:t>
            </a:r>
            <a:endParaRPr lang="en-US" dirty="0">
              <a:latin typeface="Rockwell" panose="02060603020205020403" pitchFamily="18" charset="0"/>
            </a:endParaRPr>
          </a:p>
        </p:txBody>
      </p:sp>
      <p:sp>
        <p:nvSpPr>
          <p:cNvPr id="3" name="Content Placeholder 2"/>
          <p:cNvSpPr>
            <a:spLocks noGrp="1"/>
          </p:cNvSpPr>
          <p:nvPr>
            <p:ph idx="1"/>
          </p:nvPr>
        </p:nvSpPr>
        <p:spPr>
          <a:xfrm>
            <a:off x="381000" y="1091043"/>
            <a:ext cx="5562600" cy="5330537"/>
          </a:xfrm>
        </p:spPr>
        <p:txBody>
          <a:bodyPr>
            <a:normAutofit/>
          </a:bodyPr>
          <a:lstStyle/>
          <a:p>
            <a:r>
              <a:rPr lang="en-US" dirty="0" smtClean="0">
                <a:latin typeface="Rockwell" panose="02060603020205020403" pitchFamily="18" charset="0"/>
              </a:rPr>
              <a:t>Layer 2: The Data Link Layer </a:t>
            </a:r>
          </a:p>
          <a:p>
            <a:pPr lvl="1"/>
            <a:r>
              <a:rPr lang="en-US" dirty="0" smtClean="0">
                <a:latin typeface="Rockwell" panose="02060603020205020403" pitchFamily="18" charset="0"/>
              </a:rPr>
              <a:t>Defines how data is formatted for transmission and how access to the physical media is controlled.</a:t>
            </a:r>
          </a:p>
          <a:p>
            <a:pPr lvl="1"/>
            <a:r>
              <a:rPr lang="en-US" dirty="0" smtClean="0">
                <a:latin typeface="Rockwell" panose="02060603020205020403" pitchFamily="18" charset="0"/>
              </a:rPr>
              <a:t>This layer typically includes error detection and correction to ensure reliable delivery of the data </a:t>
            </a:r>
          </a:p>
          <a:p>
            <a:endParaRPr lang="en-US" dirty="0" smtClean="0">
              <a:latin typeface="Rockwell" panose="02060603020205020403" pitchFamily="18" charset="0"/>
            </a:endParaRPr>
          </a:p>
          <a:p>
            <a:endParaRPr lang="en-US" dirty="0">
              <a:latin typeface="Rockwell" panose="02060603020205020403" pitchFamily="18" charset="0"/>
            </a:endParaRPr>
          </a:p>
        </p:txBody>
      </p:sp>
      <p:pic>
        <p:nvPicPr>
          <p:cNvPr id="5" name="Picture 4"/>
          <p:cNvPicPr>
            <a:picLocks noChangeAspect="1"/>
          </p:cNvPicPr>
          <p:nvPr/>
        </p:nvPicPr>
        <p:blipFill>
          <a:blip r:embed="rId2"/>
          <a:stretch>
            <a:fillRect/>
          </a:stretch>
        </p:blipFill>
        <p:spPr>
          <a:xfrm>
            <a:off x="5856512" y="1156359"/>
            <a:ext cx="6251937" cy="4681728"/>
          </a:xfrm>
          <a:prstGeom prst="rect">
            <a:avLst/>
          </a:prstGeom>
        </p:spPr>
      </p:pic>
    </p:spTree>
    <p:extLst>
      <p:ext uri="{BB962C8B-B14F-4D97-AF65-F5344CB8AC3E}">
        <p14:creationId xmlns:p14="http://schemas.microsoft.com/office/powerpoint/2010/main" val="1955069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6866"/>
          </a:xfrm>
        </p:spPr>
        <p:txBody>
          <a:bodyPr>
            <a:normAutofit fontScale="90000"/>
          </a:bodyPr>
          <a:lstStyle/>
          <a:p>
            <a:r>
              <a:rPr lang="en-US" dirty="0" smtClean="0">
                <a:latin typeface="Rockwell" panose="02060603020205020403" pitchFamily="18" charset="0"/>
              </a:rPr>
              <a:t>The seven layers of the OSI model – cont.</a:t>
            </a:r>
            <a:endParaRPr lang="en-US" dirty="0">
              <a:latin typeface="Rockwell" panose="02060603020205020403" pitchFamily="18" charset="0"/>
            </a:endParaRPr>
          </a:p>
        </p:txBody>
      </p:sp>
      <p:sp>
        <p:nvSpPr>
          <p:cNvPr id="3" name="Content Placeholder 2"/>
          <p:cNvSpPr>
            <a:spLocks noGrp="1"/>
          </p:cNvSpPr>
          <p:nvPr>
            <p:ph idx="1"/>
          </p:nvPr>
        </p:nvSpPr>
        <p:spPr>
          <a:xfrm>
            <a:off x="381000" y="1091043"/>
            <a:ext cx="5562600" cy="5330537"/>
          </a:xfrm>
        </p:spPr>
        <p:txBody>
          <a:bodyPr>
            <a:normAutofit/>
          </a:bodyPr>
          <a:lstStyle/>
          <a:p>
            <a:r>
              <a:rPr lang="en-US" dirty="0" smtClean="0">
                <a:latin typeface="Rockwell" panose="02060603020205020403" pitchFamily="18" charset="0"/>
              </a:rPr>
              <a:t>Layer 3: The Network Layer </a:t>
            </a:r>
          </a:p>
          <a:p>
            <a:pPr lvl="1"/>
            <a:r>
              <a:rPr lang="en-US" dirty="0" smtClean="0">
                <a:latin typeface="Rockwell" panose="02060603020205020403" pitchFamily="18" charset="0"/>
              </a:rPr>
              <a:t>Provides connectivity and path selection between two hosts systems that may be located on geographically separated networks.</a:t>
            </a:r>
          </a:p>
          <a:p>
            <a:pPr lvl="1"/>
            <a:r>
              <a:rPr lang="en-US" dirty="0" smtClean="0">
                <a:latin typeface="Rockwell" panose="02060603020205020403" pitchFamily="18" charset="0"/>
              </a:rPr>
              <a:t>The grows of the Internet has increased the number of users accessing information from sites around the world, and the network layer is the layer that manages its connectivity.</a:t>
            </a:r>
          </a:p>
          <a:p>
            <a:endParaRPr lang="en-US" dirty="0" smtClean="0">
              <a:latin typeface="Rockwell" panose="02060603020205020403" pitchFamily="18" charset="0"/>
            </a:endParaRPr>
          </a:p>
          <a:p>
            <a:endParaRPr lang="en-US" dirty="0">
              <a:latin typeface="Rockwell" panose="02060603020205020403" pitchFamily="18" charset="0"/>
            </a:endParaRPr>
          </a:p>
        </p:txBody>
      </p:sp>
      <p:pic>
        <p:nvPicPr>
          <p:cNvPr id="4" name="Picture 3"/>
          <p:cNvPicPr>
            <a:picLocks noChangeAspect="1"/>
          </p:cNvPicPr>
          <p:nvPr/>
        </p:nvPicPr>
        <p:blipFill>
          <a:blip r:embed="rId2"/>
          <a:stretch>
            <a:fillRect/>
          </a:stretch>
        </p:blipFill>
        <p:spPr>
          <a:xfrm>
            <a:off x="5900056" y="1016865"/>
            <a:ext cx="6204008" cy="4681728"/>
          </a:xfrm>
          <a:prstGeom prst="rect">
            <a:avLst/>
          </a:prstGeom>
        </p:spPr>
      </p:pic>
    </p:spTree>
    <p:extLst>
      <p:ext uri="{BB962C8B-B14F-4D97-AF65-F5344CB8AC3E}">
        <p14:creationId xmlns:p14="http://schemas.microsoft.com/office/powerpoint/2010/main" val="3208955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TotalTime>
  <Words>2261</Words>
  <Application>Microsoft Office PowerPoint</Application>
  <PresentationFormat>Widescreen</PresentationFormat>
  <Paragraphs>180</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Rockwell</vt:lpstr>
      <vt:lpstr>Office Theme</vt:lpstr>
      <vt:lpstr>COMPUTER NETWORK AND DESIGN</vt:lpstr>
      <vt:lpstr>Host-to-Host Communications Model</vt:lpstr>
      <vt:lpstr>The OSI Reference Model</vt:lpstr>
      <vt:lpstr>The OSI Reference Model</vt:lpstr>
      <vt:lpstr>The OSI Reference Model</vt:lpstr>
      <vt:lpstr>The OSI Reference Model Benefits</vt:lpstr>
      <vt:lpstr>The seven layers of the OSI model</vt:lpstr>
      <vt:lpstr>The seven layers of the OSI model – cont.</vt:lpstr>
      <vt:lpstr>The seven layers of the OSI model – cont.</vt:lpstr>
      <vt:lpstr>The seven layers of the OSI model – cont.</vt:lpstr>
      <vt:lpstr>The seven layers of the OSI model – cont.</vt:lpstr>
      <vt:lpstr>The seven layers of the OSI model – cont.</vt:lpstr>
      <vt:lpstr>The seven layers of the OSI model – cont.</vt:lpstr>
      <vt:lpstr>Encapsulation and De-Encapsulation</vt:lpstr>
      <vt:lpstr>Encapsulation</vt:lpstr>
      <vt:lpstr>Encapsulation - steps</vt:lpstr>
      <vt:lpstr>Encapsulation - steps</vt:lpstr>
      <vt:lpstr>Encapsulation</vt:lpstr>
      <vt:lpstr>De-Encapsulation - steps</vt:lpstr>
      <vt:lpstr>De-Encapsulation</vt:lpstr>
      <vt:lpstr>Peer-to-Peer Communication</vt:lpstr>
      <vt:lpstr>Peer-to-Peer Communication – cont.</vt:lpstr>
      <vt:lpstr>Peer-to-Peer Communication – cont.</vt:lpstr>
      <vt:lpstr>Peer-to-Peer Communication – cont.</vt:lpstr>
      <vt:lpstr>TCP/IP Suite</vt:lpstr>
      <vt:lpstr>TCP/IP Stack</vt:lpstr>
      <vt:lpstr>TCP/IP Suite</vt:lpstr>
      <vt:lpstr>TCP/IP Stack vs OSI Model</vt:lpstr>
      <vt:lpstr>TCP/IP Stack vs OSI Model – cont.</vt:lpstr>
      <vt:lpstr>TCP/IP vs. the OSI Model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NETWORK AND DESIGN</dc:title>
  <dc:creator>De La Cruz, Alberto</dc:creator>
  <cp:lastModifiedBy>De La Cruz, Alberto</cp:lastModifiedBy>
  <cp:revision>47</cp:revision>
  <dcterms:created xsi:type="dcterms:W3CDTF">2015-08-17T19:07:10Z</dcterms:created>
  <dcterms:modified xsi:type="dcterms:W3CDTF">2015-08-18T12:15:03Z</dcterms:modified>
</cp:coreProperties>
</file>