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16"/>
  </p:notesMasterIdLst>
  <p:sldIdLst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50" autoAdjust="0"/>
  </p:normalViewPr>
  <p:slideViewPr>
    <p:cSldViewPr snapToGrid="0">
      <p:cViewPr>
        <p:scale>
          <a:sx n="51" d="100"/>
          <a:sy n="51" d="100"/>
        </p:scale>
        <p:origin x="1596" y="2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14369-9DF2-4D09-8FCD-FEF659D8DEA8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6C781-595C-4735-B257-C2F670AAB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4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emf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D726594-28C5-49BB-9650-C73FEF412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476" y="602701"/>
            <a:ext cx="7701138" cy="64008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5EFF00-F523-47FB-8C8D-C3E3D048E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2445" y="1490472"/>
            <a:ext cx="5029200" cy="457200"/>
          </a:xfr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388A6B-2E80-4B02-967B-5F07FF5FDA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3218688"/>
            <a:ext cx="5486400" cy="457200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E09718B-46DA-4611-8060-44868BFC1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0" y="3840480"/>
            <a:ext cx="5486400" cy="457200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34E8D9F-9026-46FD-B26A-590CF532AF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00" y="4471416"/>
            <a:ext cx="5486400" cy="457200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1009B24-6BCC-481A-B6A9-57963FAAF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5074920"/>
            <a:ext cx="5486400" cy="457200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75874D6-993B-4386-9814-8A9B2CE7A5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5715000"/>
            <a:ext cx="5486400" cy="457200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D9018A6-EC8E-46FC-A247-2D203FAFBB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22003" y="2760435"/>
            <a:ext cx="4721902" cy="19674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82EAE9-C244-4B7C-83DA-D78945255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2443" y="1983195"/>
            <a:ext cx="5029201" cy="741717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228334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pos="6192">
          <p15:clr>
            <a:srgbClr val="FBAE40"/>
          </p15:clr>
        </p15:guide>
        <p15:guide id="4" orient="horz" pos="47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B194FA4C-2DE0-994F-9FE9-56269D16B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45370">
            <a:off x="7414025" y="787985"/>
            <a:ext cx="2508972" cy="267623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6C84385-BF2D-1A48-8ABF-182D8CFE8F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9040" y="5367525"/>
            <a:ext cx="2504662" cy="223777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C6B08E2-B34E-D842-A62E-52C605DD4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42650">
            <a:off x="658407" y="4434867"/>
            <a:ext cx="2235274" cy="266289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6AA9A5D-001C-DB44-A987-D00CEBAFDF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91533">
            <a:off x="7016427" y="4307121"/>
            <a:ext cx="2438140" cy="240355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F717B7B-8014-49A8-8DEE-0B76DC52BB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06112" y="369605"/>
            <a:ext cx="4873868" cy="4873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DD0522-1B9F-4B49-9036-9D80455C400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280116" y="1179825"/>
            <a:ext cx="3324970" cy="333706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EFF3B96-43B8-4405-AB94-25EEBADE30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336419">
            <a:off x="366708" y="786539"/>
            <a:ext cx="1923169" cy="260465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0283C0C-5422-43FF-BE18-A1A604B036B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496944">
            <a:off x="642492" y="1956383"/>
            <a:ext cx="1371600" cy="3386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7A44C2EB-B795-4B2E-90BF-763FDB6874F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134069">
            <a:off x="1048976" y="5775753"/>
            <a:ext cx="1371600" cy="33867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BA76D571-91E0-48A9-8FCE-72376A6BD3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387953">
            <a:off x="7928710" y="1892435"/>
            <a:ext cx="1371600" cy="338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CA9E3-AC82-42CE-84E2-9DD7091FD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2736" y="2320160"/>
            <a:ext cx="2743200" cy="1472184"/>
          </a:xfrm>
        </p:spPr>
        <p:txBody>
          <a:bodyPr>
            <a:normAutofit/>
          </a:bodyPr>
          <a:lstStyle>
            <a:lvl1pPr algn="ctr">
              <a:lnSpc>
                <a:spcPts val="54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E13F347-2D12-4D3C-B05A-1CAD54B29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462530">
            <a:off x="493776" y="1517904"/>
            <a:ext cx="1746504" cy="402336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38EF6AA3-FB4B-4FD2-A9F5-45B69D73F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076257">
            <a:off x="786384" y="5330952"/>
            <a:ext cx="1746504" cy="402336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0E42CCB3-AA1A-4EDC-9889-6138E5A43B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90975" y="5769864"/>
            <a:ext cx="2057400" cy="402336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65CD2D70-E5CE-4005-898D-ADEBF2BDB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865409">
            <a:off x="7319200" y="4932921"/>
            <a:ext cx="1408176" cy="402336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66CAC128-DAA4-4DEB-B22C-6FD6222E6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424352">
            <a:off x="7735824" y="1467368"/>
            <a:ext cx="1746504" cy="402336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217FCA8-AD80-4367-8B93-77947ECD4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35466">
            <a:off x="311201" y="2153171"/>
            <a:ext cx="1828800" cy="832104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accent5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A26EB10B-C1B7-4602-8644-638ABFBF90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14892">
            <a:off x="950976" y="5916168"/>
            <a:ext cx="1691640" cy="832104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accent6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462471B7-CE57-4BBA-9FD0-5E5FAF6AA7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1648" y="6345936"/>
            <a:ext cx="1901952" cy="832104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D23A9D7-FC3D-44F2-A43B-EB186586CA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0934260">
            <a:off x="7319200" y="5481561"/>
            <a:ext cx="1828800" cy="832104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accent4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93C58976-3720-42C0-A62D-E3CD4143E1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378385">
            <a:off x="7717536" y="2055952"/>
            <a:ext cx="1901952" cy="832104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tx2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E39D7B93-907E-435D-A657-DCF26F927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9040" y="1837944"/>
            <a:ext cx="2560320" cy="419047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0EA9CD02-09B3-204C-8C79-BDC98ACBC6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88536" y="6133761"/>
            <a:ext cx="1371600" cy="33867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D6849C06-4809-7445-B720-4AB527FE71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828177">
            <a:off x="7395864" y="5353656"/>
            <a:ext cx="1371600" cy="3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3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None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orient="horz" pos="144">
          <p15:clr>
            <a:srgbClr val="F26B43"/>
          </p15:clr>
        </p15:guide>
        <p15:guide id="3" pos="6192">
          <p15:clr>
            <a:srgbClr val="F26B43"/>
          </p15:clr>
        </p15:guide>
        <p15:guide id="4" orient="horz" pos="47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rplwFKIotI?feature=oembed" TargetMode="External"/><Relationship Id="rId6" Type="http://schemas.openxmlformats.org/officeDocument/2006/relationships/image" Target="../media/image28.jpe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campus.recit.qc.ca/mod/page/view.php?id=9061&amp;forceview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p0fhPEJ_O8?feature=oembed" TargetMode="External"/><Relationship Id="rId6" Type="http://schemas.openxmlformats.org/officeDocument/2006/relationships/image" Target="../media/image29.jpe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campus.recit.qc.ca/mod/page/view.php?id=9061&amp;forceview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mod/page/view.php?id=9061&amp;forceview=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ozobot.com/lessons/lnHsHKD0kXTgueqAiT7Pg7jQT3" TargetMode="Externa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mIw0ZfPlHo?feature=oembed" TargetMode="Externa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campus.recit.qc.ca/mod/page/view.php?id=9061&amp;forceview=1" TargetMode="Externa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LEZze3F3-M?feature=oembed" TargetMode="External"/><Relationship Id="rId6" Type="http://schemas.openxmlformats.org/officeDocument/2006/relationships/image" Target="../media/image23.jpe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campus.recit.qc.ca/mod/page/view.php?id=9061&amp;forceview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rGGdsyf3aU?feature=oembed" TargetMode="External"/><Relationship Id="rId6" Type="http://schemas.openxmlformats.org/officeDocument/2006/relationships/image" Target="../media/image24.jpe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campus.recit.qc.ca/mod/page/view.php?id=9061&amp;forceview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5jNsT58wiM?feature=oembed" TargetMode="External"/><Relationship Id="rId6" Type="http://schemas.openxmlformats.org/officeDocument/2006/relationships/image" Target="../media/image25.jpe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campus.recit.qc.ca/mod/page/view.php?id=9061&amp;forceview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6VVd2gjp7Io?feature=oembed" TargetMode="External"/><Relationship Id="rId6" Type="http://schemas.openxmlformats.org/officeDocument/2006/relationships/image" Target="../media/image26.jpe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campus.recit.qc.ca/mod/page/view.php?id=9061&amp;forceview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xOwr4vpffw?feature=oembed" TargetMode="External"/><Relationship Id="rId6" Type="http://schemas.openxmlformats.org/officeDocument/2006/relationships/image" Target="../media/image27.jpe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campus.recit.qc.ca/mod/page/view.php?id=9061&amp;forceview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0F7D-ECD7-D747-B505-79711CEE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EVO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B8A9F-1C9D-2E43-9EA9-FDB2FF82A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EC51AE-8C2A-634E-8BC0-C5A5627C42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Ozobot</a:t>
            </a:r>
            <a:r>
              <a:rPr lang="en-US" dirty="0"/>
              <a:t>: EVO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5836B2D-C63E-EC44-BC74-99DFC36BF1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83248" y="1719072"/>
            <a:ext cx="1951606" cy="491007"/>
          </a:xfrm>
        </p:spPr>
        <p:txBody>
          <a:bodyPr>
            <a:normAutofit/>
          </a:bodyPr>
          <a:lstStyle/>
          <a:p>
            <a:r>
              <a:rPr lang="en-US" sz="2800" b="1" dirty="0"/>
              <a:t>OZOBOT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815EB3-2ADF-9443-8812-46525D00F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424352">
            <a:off x="7731004" y="1278720"/>
            <a:ext cx="1746504" cy="5911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Hardware Components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CCACFC-4D80-9B4B-A9A3-90B221E91C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378385">
            <a:off x="7712912" y="1912546"/>
            <a:ext cx="1901952" cy="975659"/>
          </a:xfrm>
        </p:spPr>
        <p:txBody>
          <a:bodyPr/>
          <a:lstStyle/>
          <a:p>
            <a:r>
              <a:rPr lang="en-US" dirty="0"/>
              <a:t>Motor, Battery, and others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526EE-F8C9-674F-9684-302D92F809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21076257">
            <a:off x="776752" y="5204746"/>
            <a:ext cx="1746504" cy="5292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Two Ways to Code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9FD21D-44D5-834D-BD2C-7D5CC43F9D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21014892">
            <a:off x="920535" y="5852976"/>
            <a:ext cx="1997587" cy="1033679"/>
          </a:xfrm>
        </p:spPr>
        <p:txBody>
          <a:bodyPr/>
          <a:lstStyle/>
          <a:p>
            <a:pPr algn="l"/>
            <a:r>
              <a:rPr lang="en-US" sz="2200" dirty="0"/>
              <a:t>Color codes, and </a:t>
            </a:r>
            <a:r>
              <a:rPr lang="en-US" sz="2200" dirty="0" err="1"/>
              <a:t>Ozobot</a:t>
            </a:r>
            <a:r>
              <a:rPr lang="en-US" sz="2200" dirty="0"/>
              <a:t> </a:t>
            </a:r>
            <a:r>
              <a:rPr lang="en-US" sz="2200" dirty="0" err="1"/>
              <a:t>Blockly</a:t>
            </a:r>
            <a:endParaRPr lang="en-US" sz="2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F5A8D-D98F-7144-8BC7-9CE06F3848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90975" y="5509470"/>
            <a:ext cx="2057400" cy="662730"/>
          </a:xfrm>
        </p:spPr>
        <p:txBody>
          <a:bodyPr>
            <a:normAutofit/>
          </a:bodyPr>
          <a:lstStyle/>
          <a:p>
            <a:r>
              <a:rPr lang="en-US" dirty="0"/>
              <a:t>Hardware Components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AB06AF-D72B-C943-BC9A-73C4485B02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32902" y="6369815"/>
            <a:ext cx="1901952" cy="1141767"/>
          </a:xfrm>
        </p:spPr>
        <p:txBody>
          <a:bodyPr/>
          <a:lstStyle/>
          <a:p>
            <a:r>
              <a:rPr lang="en-US" dirty="0"/>
              <a:t>Sensors,</a:t>
            </a:r>
          </a:p>
          <a:p>
            <a:r>
              <a:rPr lang="en-US" dirty="0"/>
              <a:t>LED lights </a:t>
            </a:r>
          </a:p>
          <a:p>
            <a:endParaRPr lang="en-US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3C0C8A-E12A-1B40-8C55-F83731930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0865409">
            <a:off x="7305116" y="4801599"/>
            <a:ext cx="1408176" cy="53516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Hardware Components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FC23DB-1BF2-F24F-832F-BBD972F132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53576" y="5316768"/>
            <a:ext cx="2057400" cy="855432"/>
          </a:xfrm>
        </p:spPr>
        <p:txBody>
          <a:bodyPr/>
          <a:lstStyle/>
          <a:p>
            <a:r>
              <a:rPr lang="en-US" sz="2000" dirty="0"/>
              <a:t> </a:t>
            </a:r>
          </a:p>
          <a:p>
            <a:r>
              <a:rPr lang="en-US" sz="2000" dirty="0"/>
              <a:t>Motherboard</a:t>
            </a:r>
          </a:p>
        </p:txBody>
      </p:sp>
    </p:spTree>
    <p:extLst>
      <p:ext uri="{BB962C8B-B14F-4D97-AF65-F5344CB8AC3E}">
        <p14:creationId xmlns:p14="http://schemas.microsoft.com/office/powerpoint/2010/main" val="231336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871EE-9A6D-5EC7-3448-D45510EB83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6000" y="3218687"/>
            <a:ext cx="5486400" cy="2681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78640B0-1CE3-BBA2-B9DF-F28559F6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99" y="1174065"/>
            <a:ext cx="5029201" cy="1397153"/>
          </a:xfrm>
        </p:spPr>
        <p:txBody>
          <a:bodyPr>
            <a:normAutofit fontScale="90000"/>
          </a:bodyPr>
          <a:lstStyle/>
          <a:p>
            <a:r>
              <a:rPr lang="en-US" dirty="0"/>
              <a:t> Codes# 7: </a:t>
            </a:r>
            <a:br>
              <a:rPr lang="en-US" dirty="0"/>
            </a:br>
            <a:r>
              <a:rPr lang="en-US" dirty="0"/>
              <a:t>Line Switch</a:t>
            </a:r>
          </a:p>
        </p:txBody>
      </p:sp>
      <p:pic>
        <p:nvPicPr>
          <p:cNvPr id="9" name="Picture 8" descr="A white robot with colorful lights&#10;&#10;Description automatically generated">
            <a:extLst>
              <a:ext uri="{FF2B5EF4-FFF2-40B4-BE49-F238E27FC236}">
                <a16:creationId xmlns:a16="http://schemas.microsoft.com/office/drawing/2014/main" id="{103AC97B-2F31-0C9E-DA34-F261165C1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323730" y="358938"/>
            <a:ext cx="3027405" cy="30274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1B1F9D-D557-6C1D-680E-3326FF807B36}"/>
              </a:ext>
            </a:extLst>
          </p:cNvPr>
          <p:cNvSpPr txBox="1"/>
          <p:nvPr/>
        </p:nvSpPr>
        <p:spPr>
          <a:xfrm>
            <a:off x="915585" y="8135655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campus.recit.qc.ca/mod/page/view.php?id=9061&amp;forceview=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2" name="Online Media 1" title="Introduction to Color Codes 07: Line Switch [Full]">
            <a:hlinkClick r:id="" action="ppaction://media"/>
            <a:extLst>
              <a:ext uri="{FF2B5EF4-FFF2-40B4-BE49-F238E27FC236}">
                <a16:creationId xmlns:a16="http://schemas.microsoft.com/office/drawing/2014/main" id="{7ECBE159-BC89-8F0B-D9D6-14F6FFD86A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281971" y="2818331"/>
            <a:ext cx="7039627" cy="397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1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871EE-9A6D-5EC7-3448-D45510EB83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6000" y="3218687"/>
            <a:ext cx="5486400" cy="2681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78640B0-1CE3-BBA2-B9DF-F28559F6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568" y="1052187"/>
            <a:ext cx="5029201" cy="1490598"/>
          </a:xfrm>
        </p:spPr>
        <p:txBody>
          <a:bodyPr>
            <a:normAutofit/>
          </a:bodyPr>
          <a:lstStyle/>
          <a:p>
            <a:r>
              <a:rPr lang="en-US" dirty="0"/>
              <a:t>Code# 8</a:t>
            </a:r>
            <a:br>
              <a:rPr lang="en-US" dirty="0"/>
            </a:br>
            <a:r>
              <a:rPr lang="en-US" dirty="0"/>
              <a:t>Counters</a:t>
            </a:r>
          </a:p>
        </p:txBody>
      </p:sp>
      <p:pic>
        <p:nvPicPr>
          <p:cNvPr id="9" name="Picture 8" descr="A white robot with colorful lights&#10;&#10;Description automatically generated">
            <a:extLst>
              <a:ext uri="{FF2B5EF4-FFF2-40B4-BE49-F238E27FC236}">
                <a16:creationId xmlns:a16="http://schemas.microsoft.com/office/drawing/2014/main" id="{103AC97B-2F31-0C9E-DA34-F261165C1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88638" y="263990"/>
            <a:ext cx="3027405" cy="30274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1B1F9D-D557-6C1D-680E-3326FF807B36}"/>
              </a:ext>
            </a:extLst>
          </p:cNvPr>
          <p:cNvSpPr txBox="1"/>
          <p:nvPr/>
        </p:nvSpPr>
        <p:spPr>
          <a:xfrm>
            <a:off x="915585" y="8135655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campus.recit.qc.ca/mod/page/view.php?id=9061&amp;forceview=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2" name="Online Media 1" title="Introduction to Color Codes 08: Counters [Full]">
            <a:hlinkClick r:id="" action="ppaction://media"/>
            <a:extLst>
              <a:ext uri="{FF2B5EF4-FFF2-40B4-BE49-F238E27FC236}">
                <a16:creationId xmlns:a16="http://schemas.microsoft.com/office/drawing/2014/main" id="{7D56E9FD-9680-3ABB-2261-717494668B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47316" y="2724912"/>
            <a:ext cx="7441706" cy="42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E00A9-A48F-E5AC-8E26-AAF60E2EE5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41118" y="3027405"/>
            <a:ext cx="6588690" cy="2984223"/>
          </a:xfrm>
        </p:spPr>
        <p:txBody>
          <a:bodyPr/>
          <a:lstStyle/>
          <a:p>
            <a:pPr algn="l"/>
            <a:r>
              <a:rPr lang="en-US" sz="2800" b="0" i="0" u="none" strike="noStrike" dirty="0" err="1">
                <a:solidFill>
                  <a:srgbClr val="617A86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Ozobot</a:t>
            </a:r>
            <a:r>
              <a:rPr lang="en-US" sz="2800" b="0" i="0" u="none" strike="noStrike" dirty="0">
                <a:solidFill>
                  <a:srgbClr val="617A86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 (EVO) is a miniature robot, the smallest of its kind, and there are a lot of things </a:t>
            </a:r>
            <a:r>
              <a:rPr lang="en-US" sz="2800" b="0" i="0" u="none" strike="noStrike" dirty="0" err="1">
                <a:solidFill>
                  <a:srgbClr val="617A86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Ozobot</a:t>
            </a:r>
            <a:r>
              <a:rPr lang="en-US" sz="2800" b="0" i="0" u="none" strike="noStrike" dirty="0">
                <a:solidFill>
                  <a:srgbClr val="617A86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 can do: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rgbClr val="617A86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Ozobot</a:t>
            </a:r>
            <a:r>
              <a:rPr lang="en-US" sz="2800" b="0" i="0" u="none" strike="noStrike" dirty="0">
                <a:solidFill>
                  <a:srgbClr val="617A86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 drives on lines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617A86"/>
                </a:solidFill>
                <a:latin typeface="Varela Round" panose="020F0502020204030204" pitchFamily="2" charset="-79"/>
                <a:cs typeface="Varela Round" panose="020F0502020204030204" pitchFamily="2" charset="-79"/>
              </a:rPr>
              <a:t>Ozobot</a:t>
            </a:r>
            <a:r>
              <a:rPr lang="en-US" sz="2800" dirty="0">
                <a:solidFill>
                  <a:srgbClr val="617A86"/>
                </a:solidFill>
                <a:latin typeface="Varela Round" panose="020F0502020204030204" pitchFamily="2" charset="-79"/>
                <a:cs typeface="Varela Round" panose="020F0502020204030204" pitchFamily="2" charset="-79"/>
              </a:rPr>
              <a:t> can sense colors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rgbClr val="617A86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Ozobot</a:t>
            </a:r>
            <a:r>
              <a:rPr lang="en-US" sz="2800" b="0" i="0" u="none" strike="noStrike" dirty="0">
                <a:solidFill>
                  <a:srgbClr val="617A86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 can receive commands</a:t>
            </a:r>
          </a:p>
          <a:p>
            <a:pPr algn="l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49EC75D-B280-43D6-D412-50F97E3DB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99" y="1760772"/>
            <a:ext cx="5029201" cy="74171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</a:t>
            </a:r>
            <a:r>
              <a:rPr lang="en-US" dirty="0" err="1"/>
              <a:t>Ozobot</a:t>
            </a:r>
            <a:endParaRPr lang="en-US" dirty="0"/>
          </a:p>
        </p:txBody>
      </p:sp>
      <p:pic>
        <p:nvPicPr>
          <p:cNvPr id="10" name="Picture 9" descr="A white robot with colorful lights&#10;&#10;Description automatically generated">
            <a:extLst>
              <a:ext uri="{FF2B5EF4-FFF2-40B4-BE49-F238E27FC236}">
                <a16:creationId xmlns:a16="http://schemas.microsoft.com/office/drawing/2014/main" id="{34E7D91B-2AA6-CDCB-4C18-648DBC25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7415" y="247069"/>
            <a:ext cx="3027405" cy="30274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D7F586-1446-1A01-DD3E-320DB3E8DFC5}"/>
              </a:ext>
            </a:extLst>
          </p:cNvPr>
          <p:cNvSpPr txBox="1"/>
          <p:nvPr/>
        </p:nvSpPr>
        <p:spPr>
          <a:xfrm>
            <a:off x="1143000" y="7772400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ampus.recit.qc.ca/mod/page/view.php?id=9061&amp;forceview=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8479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0F0D8-C312-2531-928C-7723183666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15858" y="3218688"/>
            <a:ext cx="6701424" cy="2994222"/>
          </a:xfrm>
        </p:spPr>
        <p:txBody>
          <a:bodyPr/>
          <a:lstStyle/>
          <a:p>
            <a:pPr algn="l"/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Evo can be programmed in two ways: </a:t>
            </a:r>
          </a:p>
          <a:p>
            <a:pPr algn="l"/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Color Codes, and </a:t>
            </a:r>
            <a:r>
              <a:rPr lang="en-US" sz="28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Ozobot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8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Blockly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. </a:t>
            </a:r>
          </a:p>
          <a:p>
            <a:pPr algn="l"/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Evo can follow commands to execute movements, speed, sounds, lights, and more!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8AF5EF3-F10C-016D-A564-41307D8C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425" y="1559490"/>
            <a:ext cx="5642975" cy="741717"/>
          </a:xfrm>
        </p:spPr>
        <p:txBody>
          <a:bodyPr>
            <a:normAutofit fontScale="90000"/>
          </a:bodyPr>
          <a:lstStyle/>
          <a:p>
            <a:r>
              <a:rPr lang="en-US" dirty="0"/>
              <a:t>Two Ways to Code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CFF2CC-AFFC-A389-0314-2C5C47DAC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541" y="313151"/>
            <a:ext cx="868608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7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871EE-9A6D-5EC7-3448-D45510EB83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6000" y="3218687"/>
            <a:ext cx="5486400" cy="2681071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78640B0-1CE3-BBA2-B9DF-F28559F6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1290181"/>
            <a:ext cx="5486400" cy="1434731"/>
          </a:xfrm>
        </p:spPr>
        <p:txBody>
          <a:bodyPr>
            <a:noAutofit/>
          </a:bodyPr>
          <a:lstStyle/>
          <a:p>
            <a:r>
              <a:rPr lang="en-US" sz="3600" dirty="0"/>
              <a:t>Hardware Components:</a:t>
            </a:r>
          </a:p>
        </p:txBody>
      </p:sp>
      <p:pic>
        <p:nvPicPr>
          <p:cNvPr id="9" name="Picture 8" descr="A white robot with colorful lights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103AC97B-2F31-0C9E-DA34-F261165C1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610324"/>
            <a:ext cx="3027405" cy="30274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1B1F9D-D557-6C1D-680E-3326FF807B36}"/>
              </a:ext>
            </a:extLst>
          </p:cNvPr>
          <p:cNvSpPr txBox="1"/>
          <p:nvPr/>
        </p:nvSpPr>
        <p:spPr>
          <a:xfrm>
            <a:off x="915585" y="8135655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campus.recit.qc.ca/mod/page/view.php?id=9061&amp;forceview=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11" name="Online Media 10" title="Get to Know Evo">
            <a:hlinkClick r:id="" action="ppaction://media"/>
            <a:extLst>
              <a:ext uri="{FF2B5EF4-FFF2-40B4-BE49-F238E27FC236}">
                <a16:creationId xmlns:a16="http://schemas.microsoft.com/office/drawing/2014/main" id="{03B392B0-2F84-F1E7-6F6C-632EEB7E7A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286000" y="3030546"/>
            <a:ext cx="5558513" cy="31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2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871EE-9A6D-5EC7-3448-D45510EB83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6000" y="3218687"/>
            <a:ext cx="5486400" cy="2681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78640B0-1CE3-BBA2-B9DF-F28559F6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280250"/>
            <a:ext cx="6125228" cy="1132865"/>
          </a:xfrm>
        </p:spPr>
        <p:txBody>
          <a:bodyPr>
            <a:normAutofit fontScale="90000"/>
          </a:bodyPr>
          <a:lstStyle/>
          <a:p>
            <a:r>
              <a:rPr lang="en-US" dirty="0"/>
              <a:t>Code # 1</a:t>
            </a:r>
            <a:br>
              <a:rPr lang="en-US" dirty="0"/>
            </a:br>
            <a:r>
              <a:rPr lang="en-US" dirty="0"/>
              <a:t>Calibration and Speed </a:t>
            </a:r>
          </a:p>
        </p:txBody>
      </p:sp>
      <p:pic>
        <p:nvPicPr>
          <p:cNvPr id="9" name="Picture 8" descr="A white robot with colorful lights&#10;&#10;Description automatically generated">
            <a:extLst>
              <a:ext uri="{FF2B5EF4-FFF2-40B4-BE49-F238E27FC236}">
                <a16:creationId xmlns:a16="http://schemas.microsoft.com/office/drawing/2014/main" id="{103AC97B-2F31-0C9E-DA34-F261165C1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610324"/>
            <a:ext cx="3027405" cy="30274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1B1F9D-D557-6C1D-680E-3326FF807B36}"/>
              </a:ext>
            </a:extLst>
          </p:cNvPr>
          <p:cNvSpPr txBox="1"/>
          <p:nvPr/>
        </p:nvSpPr>
        <p:spPr>
          <a:xfrm>
            <a:off x="915585" y="8135655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campus.recit.qc.ca/mod/page/view.php?id=9061&amp;forceview=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2" name="Online Media 1" title="Introduction to Color Codes 01: Basic Training">
            <a:hlinkClick r:id="" action="ppaction://media"/>
            <a:extLst>
              <a:ext uri="{FF2B5EF4-FFF2-40B4-BE49-F238E27FC236}">
                <a16:creationId xmlns:a16="http://schemas.microsoft.com/office/drawing/2014/main" id="{7C0579CB-D800-1DAD-0EEA-2E8A26D55B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87472" y="2465911"/>
            <a:ext cx="7883455" cy="44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871EE-9A6D-5EC7-3448-D45510EB83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6000" y="3218687"/>
            <a:ext cx="5486400" cy="2681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78640B0-1CE3-BBA2-B9DF-F28559F6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1315233"/>
            <a:ext cx="5029201" cy="1409679"/>
          </a:xfrm>
        </p:spPr>
        <p:txBody>
          <a:bodyPr>
            <a:normAutofit fontScale="90000"/>
          </a:bodyPr>
          <a:lstStyle/>
          <a:p>
            <a:r>
              <a:rPr lang="en-US" dirty="0"/>
              <a:t>code#2</a:t>
            </a:r>
            <a:br>
              <a:rPr lang="en-US" dirty="0"/>
            </a:br>
            <a:r>
              <a:rPr lang="en-US" dirty="0"/>
              <a:t>Speed</a:t>
            </a:r>
          </a:p>
        </p:txBody>
      </p:sp>
      <p:pic>
        <p:nvPicPr>
          <p:cNvPr id="9" name="Picture 8" descr="A white robot with colorful lights&#10;&#10;Description automatically generated">
            <a:extLst>
              <a:ext uri="{FF2B5EF4-FFF2-40B4-BE49-F238E27FC236}">
                <a16:creationId xmlns:a16="http://schemas.microsoft.com/office/drawing/2014/main" id="{103AC97B-2F31-0C9E-DA34-F261165C1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6891" y="506369"/>
            <a:ext cx="3027405" cy="30274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1B1F9D-D557-6C1D-680E-3326FF807B36}"/>
              </a:ext>
            </a:extLst>
          </p:cNvPr>
          <p:cNvSpPr txBox="1"/>
          <p:nvPr/>
        </p:nvSpPr>
        <p:spPr>
          <a:xfrm>
            <a:off x="915585" y="8135655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campus.recit.qc.ca/mod/page/view.php?id=9061&amp;forceview=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2" name="Online Media 1" title="Introduction to Color Codes 02: Speed">
            <a:hlinkClick r:id="" action="ppaction://media"/>
            <a:extLst>
              <a:ext uri="{FF2B5EF4-FFF2-40B4-BE49-F238E27FC236}">
                <a16:creationId xmlns:a16="http://schemas.microsoft.com/office/drawing/2014/main" id="{A9895034-38B7-D714-B217-B0842001FB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540490" y="2917940"/>
            <a:ext cx="6797316" cy="38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871EE-9A6D-5EC7-3448-D45510EB83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6000" y="3218687"/>
            <a:ext cx="5486400" cy="2681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78640B0-1CE3-BBA2-B9DF-F28559F6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1189973"/>
            <a:ext cx="5329957" cy="1534939"/>
          </a:xfrm>
        </p:spPr>
        <p:txBody>
          <a:bodyPr>
            <a:noAutofit/>
          </a:bodyPr>
          <a:lstStyle/>
          <a:p>
            <a:r>
              <a:rPr lang="en-US" sz="3800" dirty="0"/>
              <a:t>Code# 3</a:t>
            </a:r>
            <a:br>
              <a:rPr lang="en-US" sz="3800" dirty="0"/>
            </a:br>
            <a:r>
              <a:rPr lang="en-US" sz="3800" dirty="0"/>
              <a:t>Special move and win</a:t>
            </a:r>
          </a:p>
        </p:txBody>
      </p:sp>
      <p:pic>
        <p:nvPicPr>
          <p:cNvPr id="9" name="Picture 8" descr="A white robot with colorful lights&#10;&#10;Description automatically generated">
            <a:extLst>
              <a:ext uri="{FF2B5EF4-FFF2-40B4-BE49-F238E27FC236}">
                <a16:creationId xmlns:a16="http://schemas.microsoft.com/office/drawing/2014/main" id="{103AC97B-2F31-0C9E-DA34-F261165C1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610324"/>
            <a:ext cx="3027405" cy="30274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1B1F9D-D557-6C1D-680E-3326FF807B36}"/>
              </a:ext>
            </a:extLst>
          </p:cNvPr>
          <p:cNvSpPr txBox="1"/>
          <p:nvPr/>
        </p:nvSpPr>
        <p:spPr>
          <a:xfrm>
            <a:off x="915585" y="8135655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campus.recit.qc.ca/mod/page/view.php?id=9061&amp;forceview=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2" name="Online Media 1" title="Introduction to Color Codes 03: Special Moves and Win">
            <a:hlinkClick r:id="" action="ppaction://media"/>
            <a:extLst>
              <a:ext uri="{FF2B5EF4-FFF2-40B4-BE49-F238E27FC236}">
                <a16:creationId xmlns:a16="http://schemas.microsoft.com/office/drawing/2014/main" id="{B1D5B4D7-72AC-C3F8-5A9D-D3E3774EC7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439194" y="3042434"/>
            <a:ext cx="6790405" cy="38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871EE-9A6D-5EC7-3448-D45510EB83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6000" y="3218687"/>
            <a:ext cx="5486400" cy="2681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78640B0-1CE3-BBA2-B9DF-F28559F6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385" y="1173312"/>
            <a:ext cx="5029201" cy="1334523"/>
          </a:xfrm>
        </p:spPr>
        <p:txBody>
          <a:bodyPr>
            <a:normAutofit fontScale="90000"/>
          </a:bodyPr>
          <a:lstStyle/>
          <a:p>
            <a:r>
              <a:rPr lang="en-US" dirty="0"/>
              <a:t>Code# 4</a:t>
            </a:r>
            <a:br>
              <a:rPr lang="en-US" dirty="0"/>
            </a:br>
            <a:r>
              <a:rPr lang="en-US" dirty="0"/>
              <a:t>Direction</a:t>
            </a:r>
          </a:p>
        </p:txBody>
      </p:sp>
      <p:pic>
        <p:nvPicPr>
          <p:cNvPr id="9" name="Picture 8" descr="A white robot with colorful lights&#10;&#10;Description automatically generated">
            <a:extLst>
              <a:ext uri="{FF2B5EF4-FFF2-40B4-BE49-F238E27FC236}">
                <a16:creationId xmlns:a16="http://schemas.microsoft.com/office/drawing/2014/main" id="{103AC97B-2F31-0C9E-DA34-F261165C1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79340" y="283280"/>
            <a:ext cx="3027405" cy="30274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1B1F9D-D557-6C1D-680E-3326FF807B36}"/>
              </a:ext>
            </a:extLst>
          </p:cNvPr>
          <p:cNvSpPr txBox="1"/>
          <p:nvPr/>
        </p:nvSpPr>
        <p:spPr>
          <a:xfrm>
            <a:off x="915585" y="8135655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campus.recit.qc.ca/mod/page/view.php?id=9061&amp;forceview=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2" name="Online Media 1" title="Introduction to Color Codes 04: Direction">
            <a:hlinkClick r:id="" action="ppaction://media"/>
            <a:extLst>
              <a:ext uri="{FF2B5EF4-FFF2-40B4-BE49-F238E27FC236}">
                <a16:creationId xmlns:a16="http://schemas.microsoft.com/office/drawing/2014/main" id="{AF50B9C3-39D4-B5C0-D5BA-FAA990F4BF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302707" y="2541535"/>
            <a:ext cx="7066368" cy="399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4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871EE-9A6D-5EC7-3448-D45510EB83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6000" y="3218687"/>
            <a:ext cx="5486400" cy="2681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78640B0-1CE3-BBA2-B9DF-F28559F6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1177447"/>
            <a:ext cx="5029201" cy="1547465"/>
          </a:xfrm>
        </p:spPr>
        <p:txBody>
          <a:bodyPr>
            <a:normAutofit/>
          </a:bodyPr>
          <a:lstStyle/>
          <a:p>
            <a:r>
              <a:rPr lang="en-US" sz="4400" dirty="0"/>
              <a:t>Code#5</a:t>
            </a:r>
            <a:br>
              <a:rPr lang="en-US" sz="4400" dirty="0"/>
            </a:br>
            <a:r>
              <a:rPr lang="en-US" sz="4400" dirty="0"/>
              <a:t>Special skill </a:t>
            </a:r>
          </a:p>
        </p:txBody>
      </p:sp>
      <p:pic>
        <p:nvPicPr>
          <p:cNvPr id="9" name="Picture 8" descr="A white robot with colorful lights&#10;&#10;Description automatically generated">
            <a:extLst>
              <a:ext uri="{FF2B5EF4-FFF2-40B4-BE49-F238E27FC236}">
                <a16:creationId xmlns:a16="http://schemas.microsoft.com/office/drawing/2014/main" id="{103AC97B-2F31-0C9E-DA34-F261165C1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610324"/>
            <a:ext cx="3027405" cy="30274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1B1F9D-D557-6C1D-680E-3326FF807B36}"/>
              </a:ext>
            </a:extLst>
          </p:cNvPr>
          <p:cNvSpPr txBox="1"/>
          <p:nvPr/>
        </p:nvSpPr>
        <p:spPr>
          <a:xfrm>
            <a:off x="915585" y="8135655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campus.recit.qc.ca/mod/page/view.php?id=9061&amp;forceview=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2" name="Online Media 1" title="Introduction to Color Codes 05: Skills Check 1 (Grades K-2)">
            <a:hlinkClick r:id="" action="ppaction://media"/>
            <a:extLst>
              <a:ext uri="{FF2B5EF4-FFF2-40B4-BE49-F238E27FC236}">
                <a16:creationId xmlns:a16="http://schemas.microsoft.com/office/drawing/2014/main" id="{0B702909-4C34-C54B-4CFC-FC90CFC568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663803" y="3028389"/>
            <a:ext cx="6475534" cy="36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7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condary">
  <a:themeElements>
    <a:clrScheme name="Custom 12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600810_win32_fixed" id="{F0DF10C1-7B0D-4061-BDD1-51F9BF335B67}" vid="{40A515C4-3245-4BD3-A4DC-2CCD0A79E6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8AF901-EA04-474E-A05E-348510B9A0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75A764-259D-46FC-9CAA-4ACEAF2F50F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F9AFFA7D-AEB2-49F1-BA96-53E9C26C72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Spirit week calendar</Template>
  <TotalTime>333</TotalTime>
  <Words>249</Words>
  <Application>Microsoft Office PowerPoint</Application>
  <PresentationFormat>Custom</PresentationFormat>
  <Paragraphs>40</Paragraphs>
  <Slides>11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Kristen ITC</vt:lpstr>
      <vt:lpstr>Quire Sans</vt:lpstr>
      <vt:lpstr>Varela Round</vt:lpstr>
      <vt:lpstr>Secondary</vt:lpstr>
      <vt:lpstr>EVO</vt:lpstr>
      <vt:lpstr>What is a Ozobot</vt:lpstr>
      <vt:lpstr>Two Ways to Code</vt:lpstr>
      <vt:lpstr>Hardware Components:</vt:lpstr>
      <vt:lpstr>Code # 1 Calibration and Speed </vt:lpstr>
      <vt:lpstr>code#2 Speed</vt:lpstr>
      <vt:lpstr>Code# 3 Special move and win</vt:lpstr>
      <vt:lpstr>Code# 4 Direction</vt:lpstr>
      <vt:lpstr>Code#5 Special skill </vt:lpstr>
      <vt:lpstr> Codes# 7:  Line Switch</vt:lpstr>
      <vt:lpstr>Code# 8 Counters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</dc:title>
  <dc:creator>Veronica DelaCruz</dc:creator>
  <cp:lastModifiedBy>Veronica DelaCruz</cp:lastModifiedBy>
  <cp:revision>13</cp:revision>
  <dcterms:created xsi:type="dcterms:W3CDTF">2024-05-29T12:33:41Z</dcterms:created>
  <dcterms:modified xsi:type="dcterms:W3CDTF">2024-05-29T18:06:45Z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